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303" r:id="rId2"/>
    <p:sldId id="307" r:id="rId3"/>
    <p:sldId id="308" r:id="rId4"/>
    <p:sldId id="256" r:id="rId5"/>
    <p:sldId id="258" r:id="rId6"/>
    <p:sldId id="266" r:id="rId7"/>
    <p:sldId id="264" r:id="rId8"/>
    <p:sldId id="265" r:id="rId9"/>
    <p:sldId id="267" r:id="rId10"/>
    <p:sldId id="262" r:id="rId11"/>
    <p:sldId id="268" r:id="rId12"/>
    <p:sldId id="269" r:id="rId13"/>
    <p:sldId id="270" r:id="rId14"/>
    <p:sldId id="271" r:id="rId15"/>
    <p:sldId id="272" r:id="rId16"/>
    <p:sldId id="273" r:id="rId17"/>
    <p:sldId id="274" r:id="rId18"/>
    <p:sldId id="275" r:id="rId19"/>
    <p:sldId id="276" r:id="rId20"/>
    <p:sldId id="278" r:id="rId21"/>
    <p:sldId id="279" r:id="rId22"/>
    <p:sldId id="280" r:id="rId23"/>
    <p:sldId id="306"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 id="297" r:id="rId42"/>
    <p:sldId id="299" r:id="rId43"/>
    <p:sldId id="300" r:id="rId44"/>
    <p:sldId id="301" r:id="rId45"/>
    <p:sldId id="304" r:id="rId46"/>
    <p:sldId id="3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020128-6D66-4D75-A215-EA060A078A1A}" type="datetimeFigureOut">
              <a:rPr lang="en-US" smtClean="0"/>
              <a:pPr/>
              <a:t>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CBC0CD-097D-4347-B1CF-60103A16A5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CBC0CD-097D-4347-B1CF-60103A16A510}"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CBC0CD-097D-4347-B1CF-60103A16A510}"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D929DC8-40D9-4ABC-BF7E-B16189CB924F}" type="datetimeFigureOut">
              <a:rPr lang="en-US" smtClean="0"/>
              <a:pPr/>
              <a:t>1/6/2024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E10DC38-1EF7-48F9-91F9-EBB05DCB4FF0}" type="slidenum">
              <a:rPr lang="en-US" smtClean="0"/>
              <a:pPr/>
              <a:t>‹#›</a:t>
            </a:fld>
            <a:endParaRPr lang="en-US"/>
          </a:p>
        </p:txBody>
      </p:sp>
    </p:spTree>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929DC8-40D9-4ABC-BF7E-B16189CB924F}" type="datetimeFigureOut">
              <a:rPr lang="en-US" smtClean="0"/>
              <a:pPr/>
              <a:t>1/6/2024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10DC38-1EF7-48F9-91F9-EBB05DCB4FF0}" type="slidenum">
              <a:rPr lang="en-US" smtClean="0"/>
              <a:pPr/>
              <a:t>‹#›</a:t>
            </a:fld>
            <a:endParaRPr lang="en-US"/>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929DC8-40D9-4ABC-BF7E-B16189CB924F}" type="datetimeFigureOut">
              <a:rPr lang="en-US" smtClean="0"/>
              <a:pPr/>
              <a:t>1/6/2024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10DC38-1EF7-48F9-91F9-EBB05DCB4FF0}" type="slidenum">
              <a:rPr lang="en-US" smtClean="0"/>
              <a:pPr/>
              <a:t>‹#›</a:t>
            </a:fld>
            <a:endParaRPr lang="en-US"/>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929DC8-40D9-4ABC-BF7E-B16189CB924F}" type="datetimeFigureOut">
              <a:rPr lang="en-US" smtClean="0"/>
              <a:pPr/>
              <a:t>1/6/2024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10DC38-1EF7-48F9-91F9-EBB05DCB4FF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D929DC8-40D9-4ABC-BF7E-B16189CB924F}" type="datetimeFigureOut">
              <a:rPr lang="en-US" smtClean="0"/>
              <a:pPr/>
              <a:t>1/6/2024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10DC38-1EF7-48F9-91F9-EBB05DCB4FF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929DC8-40D9-4ABC-BF7E-B16189CB924F}" type="datetimeFigureOut">
              <a:rPr lang="en-US" smtClean="0"/>
              <a:pPr/>
              <a:t>1/6/2024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10DC38-1EF7-48F9-91F9-EBB05DCB4FF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D929DC8-40D9-4ABC-BF7E-B16189CB924F}" type="datetimeFigureOut">
              <a:rPr lang="en-US" smtClean="0"/>
              <a:pPr/>
              <a:t>1/6/2024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E10DC38-1EF7-48F9-91F9-EBB05DCB4FF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D929DC8-40D9-4ABC-BF7E-B16189CB924F}" type="datetimeFigureOut">
              <a:rPr lang="en-US" smtClean="0"/>
              <a:pPr/>
              <a:t>1/6/2024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E10DC38-1EF7-48F9-91F9-EBB05DCB4FF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D929DC8-40D9-4ABC-BF7E-B16189CB924F}" type="datetimeFigureOut">
              <a:rPr lang="en-US" smtClean="0"/>
              <a:pPr/>
              <a:t>1/6/2024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E10DC38-1EF7-48F9-91F9-EBB05DCB4FF0}" type="slidenum">
              <a:rPr lang="en-US" smtClean="0"/>
              <a:pPr/>
              <a:t>‹#›</a:t>
            </a:fld>
            <a:endParaRPr lang="en-US"/>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D929DC8-40D9-4ABC-BF7E-B16189CB924F}" type="datetimeFigureOut">
              <a:rPr lang="en-US" smtClean="0"/>
              <a:pPr/>
              <a:t>1/6/2024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10DC38-1EF7-48F9-91F9-EBB05DCB4FF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929DC8-40D9-4ABC-BF7E-B16189CB924F}" type="datetimeFigureOut">
              <a:rPr lang="en-US" smtClean="0"/>
              <a:pPr/>
              <a:t>1/6/2024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E10DC38-1EF7-48F9-91F9-EBB05DCB4FF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D929DC8-40D9-4ABC-BF7E-B16189CB924F}" type="datetimeFigureOut">
              <a:rPr lang="en-US" smtClean="0"/>
              <a:pPr/>
              <a:t>1/6/2024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E10DC38-1EF7-48F9-91F9-EBB05DCB4F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pull dir="d"/>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پوستر402.jpg"/>
          <p:cNvPicPr>
            <a:picLocks noGrp="1" noChangeAspect="1"/>
          </p:cNvPicPr>
          <p:nvPr>
            <p:ph idx="1"/>
          </p:nvPr>
        </p:nvPicPr>
        <p:blipFill>
          <a:blip r:embed="rId2"/>
          <a:stretch>
            <a:fillRect/>
          </a:stretch>
        </p:blipFill>
        <p:spPr>
          <a:xfrm>
            <a:off x="1071538" y="1643050"/>
            <a:ext cx="3027186" cy="4286280"/>
          </a:xfrm>
        </p:spPr>
      </p:pic>
      <p:sp>
        <p:nvSpPr>
          <p:cNvPr id="3" name="Title 2"/>
          <p:cNvSpPr>
            <a:spLocks noGrp="1"/>
          </p:cNvSpPr>
          <p:nvPr>
            <p:ph type="title"/>
          </p:nvPr>
        </p:nvSpPr>
        <p:spPr>
          <a:ln>
            <a:solidFill>
              <a:schemeClr val="accent2"/>
            </a:solidFill>
          </a:ln>
        </p:spPr>
        <p:txBody>
          <a:bodyPr/>
          <a:lstStyle/>
          <a:p>
            <a:pPr algn="ctr"/>
            <a:r>
              <a:rPr lang="fa-IR" dirty="0" smtClean="0">
                <a:solidFill>
                  <a:srgbClr val="00B050"/>
                </a:solidFill>
              </a:rPr>
              <a:t>بيمارستان رسول اكرم (ص) تقديم ميكند</a:t>
            </a:r>
            <a:endParaRPr lang="en-US" dirty="0">
              <a:solidFill>
                <a:srgbClr val="00B050"/>
              </a:solidFill>
            </a:endParaRPr>
          </a:p>
        </p:txBody>
      </p:sp>
      <p:sp>
        <p:nvSpPr>
          <p:cNvPr id="7" name="Rounded Rectangle 6"/>
          <p:cNvSpPr/>
          <p:nvPr/>
        </p:nvSpPr>
        <p:spPr>
          <a:xfrm>
            <a:off x="5929322" y="4429132"/>
            <a:ext cx="2857520" cy="2143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rgbClr val="FF0000"/>
                </a:solidFill>
              </a:rPr>
              <a:t>نسيم آژند</a:t>
            </a:r>
          </a:p>
          <a:p>
            <a:pPr algn="ctr"/>
            <a:r>
              <a:rPr lang="fa-IR" sz="2000" dirty="0" smtClean="0">
                <a:solidFill>
                  <a:srgbClr val="FF0000"/>
                </a:solidFill>
              </a:rPr>
              <a:t>كارشناس ومشاوره شير مادر</a:t>
            </a:r>
            <a:endParaRPr lang="en-US" sz="2000" dirty="0">
              <a:solidFill>
                <a:srgbClr val="FF0000"/>
              </a:solidFill>
            </a:endParaRPr>
          </a:p>
        </p:txBody>
      </p:sp>
      <p:pic>
        <p:nvPicPr>
          <p:cNvPr id="5" name="Picture 4" descr="WhatsApp Image 2021-08-01 at 23.27.38 - Copy.jpeg"/>
          <p:cNvPicPr>
            <a:picLocks noGrp="1" noChangeAspect="1"/>
          </p:cNvPicPr>
          <p:nvPr/>
        </p:nvPicPr>
        <p:blipFill>
          <a:blip r:embed="rId3" cstate="print"/>
          <a:srcRect t="875" b="875"/>
          <a:stretch>
            <a:fillRect/>
          </a:stretch>
        </p:blipFill>
        <p:spPr>
          <a:xfrm rot="420000">
            <a:off x="445629" y="1533845"/>
            <a:ext cx="5271706" cy="4628693"/>
          </a:xfrm>
          <a:prstGeom prst="rect">
            <a:avLst/>
          </a:prstGeom>
        </p:spPr>
      </p:pic>
    </p:spTree>
  </p:cSld>
  <p:clrMapOvr>
    <a:masterClrMapping/>
  </p:clrMapOvr>
  <p:transition spd="slow">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4400" dirty="0" smtClean="0">
                <a:solidFill>
                  <a:srgbClr val="C00000"/>
                </a:solidFill>
              </a:rPr>
              <a:t> روش های ماساژ پستان:</a:t>
            </a:r>
            <a:br>
              <a:rPr lang="fa-IR" sz="4400" dirty="0" smtClean="0">
                <a:solidFill>
                  <a:srgbClr val="C00000"/>
                </a:solidFill>
              </a:rPr>
            </a:br>
            <a:endParaRPr lang="en-US" dirty="0"/>
          </a:p>
        </p:txBody>
      </p:sp>
      <p:sp>
        <p:nvSpPr>
          <p:cNvPr id="3" name="Text Placeholder 2"/>
          <p:cNvSpPr>
            <a:spLocks noGrp="1"/>
          </p:cNvSpPr>
          <p:nvPr>
            <p:ph type="body" idx="1"/>
          </p:nvPr>
        </p:nvSpPr>
        <p:spPr/>
        <p:txBody>
          <a:bodyPr/>
          <a:lstStyle/>
          <a:p>
            <a:endParaRPr lang="en-US" dirty="0"/>
          </a:p>
        </p:txBody>
      </p:sp>
      <p:sp>
        <p:nvSpPr>
          <p:cNvPr id="5" name="Content Placeholder 4"/>
          <p:cNvSpPr>
            <a:spLocks noGrp="1"/>
          </p:cNvSpPr>
          <p:nvPr>
            <p:ph sz="quarter" idx="2"/>
          </p:nvPr>
        </p:nvSpPr>
        <p:spPr>
          <a:xfrm>
            <a:off x="457200" y="1000109"/>
            <a:ext cx="4040188" cy="3929089"/>
          </a:xfrm>
          <a:ln>
            <a:solidFill>
              <a:schemeClr val="accent2"/>
            </a:solidFill>
          </a:ln>
        </p:spPr>
        <p:txBody>
          <a:bodyPr>
            <a:normAutofit fontScale="92500"/>
          </a:bodyPr>
          <a:lstStyle/>
          <a:p>
            <a:pPr algn="just" rtl="1"/>
            <a:endParaRPr lang="fa-IR" sz="900" b="1" dirty="0" smtClean="0">
              <a:solidFill>
                <a:srgbClr val="C00000"/>
              </a:solidFill>
            </a:endParaRPr>
          </a:p>
          <a:p>
            <a:pPr marL="109537" indent="0" algn="just" rtl="1">
              <a:buNone/>
            </a:pPr>
            <a:r>
              <a:rPr lang="fa-IR" b="1" dirty="0" smtClean="0">
                <a:solidFill>
                  <a:srgbClr val="C00000"/>
                </a:solidFill>
              </a:rPr>
              <a:t>1-</a:t>
            </a:r>
            <a:r>
              <a:rPr lang="fa-IR" b="1" dirty="0" smtClean="0">
                <a:solidFill>
                  <a:srgbClr val="203021"/>
                </a:solidFill>
              </a:rPr>
              <a:t> غلطاندن مشت بسته به روی پستان</a:t>
            </a:r>
          </a:p>
          <a:p>
            <a:pPr marL="109537" indent="0" algn="just" rtl="1">
              <a:buNone/>
            </a:pPr>
            <a:endParaRPr lang="fa-IR" sz="900" b="1" dirty="0" smtClean="0">
              <a:solidFill>
                <a:srgbClr val="203021"/>
              </a:solidFill>
            </a:endParaRPr>
          </a:p>
          <a:p>
            <a:pPr marL="109537" indent="0" algn="just" rtl="1">
              <a:buNone/>
            </a:pPr>
            <a:r>
              <a:rPr lang="fa-IR" b="1" dirty="0" smtClean="0">
                <a:solidFill>
                  <a:srgbClr val="C00000"/>
                </a:solidFill>
              </a:rPr>
              <a:t>2-</a:t>
            </a:r>
            <a:r>
              <a:rPr lang="fa-IR" b="1" dirty="0" smtClean="0">
                <a:solidFill>
                  <a:srgbClr val="203021"/>
                </a:solidFill>
              </a:rPr>
              <a:t> ضربه ملایم به پستان با نوک انگشتان یا شانه</a:t>
            </a:r>
          </a:p>
          <a:p>
            <a:pPr marL="109537" indent="0" algn="just" rtl="1">
              <a:buNone/>
            </a:pPr>
            <a:endParaRPr lang="fa-IR" sz="900" b="1" dirty="0" smtClean="0">
              <a:solidFill>
                <a:srgbClr val="203021"/>
              </a:solidFill>
            </a:endParaRPr>
          </a:p>
          <a:p>
            <a:pPr marL="109537" indent="0" algn="just" rtl="1">
              <a:buNone/>
            </a:pPr>
            <a:r>
              <a:rPr lang="fa-IR" b="1" dirty="0" smtClean="0">
                <a:solidFill>
                  <a:srgbClr val="C00000"/>
                </a:solidFill>
              </a:rPr>
              <a:t>3-</a:t>
            </a:r>
            <a:r>
              <a:rPr lang="fa-IR" b="1" dirty="0" smtClean="0">
                <a:solidFill>
                  <a:srgbClr val="203021"/>
                </a:solidFill>
              </a:rPr>
              <a:t> ماساژ پستان به روش دودستی</a:t>
            </a:r>
          </a:p>
          <a:p>
            <a:pPr marL="109537" indent="0" algn="just" rtl="1">
              <a:buNone/>
            </a:pPr>
            <a:r>
              <a:rPr lang="fa-IR" b="1" dirty="0" smtClean="0">
                <a:solidFill>
                  <a:srgbClr val="203021"/>
                </a:solidFill>
              </a:rPr>
              <a:t>     (از فشار و مالش شدید خودداری کنید.)</a:t>
            </a:r>
          </a:p>
          <a:p>
            <a:pPr marL="109537" indent="0" algn="just" rtl="1">
              <a:buNone/>
            </a:pPr>
            <a:endParaRPr lang="fa-IR" sz="900" b="1" dirty="0" smtClean="0">
              <a:solidFill>
                <a:srgbClr val="203021"/>
              </a:solidFill>
            </a:endParaRPr>
          </a:p>
          <a:p>
            <a:pPr marL="109537" indent="0" algn="just" rtl="1">
              <a:buNone/>
            </a:pPr>
            <a:r>
              <a:rPr lang="fa-IR" b="1" dirty="0" smtClean="0">
                <a:solidFill>
                  <a:srgbClr val="C00000"/>
                </a:solidFill>
              </a:rPr>
              <a:t>4-</a:t>
            </a:r>
            <a:r>
              <a:rPr lang="fa-IR" b="1" dirty="0" smtClean="0">
                <a:solidFill>
                  <a:srgbClr val="203021"/>
                </a:solidFill>
              </a:rPr>
              <a:t> تحریک نوک پستان با گرفتن آن با انگشت  شست و سبابه        </a:t>
            </a:r>
          </a:p>
          <a:p>
            <a:endParaRPr lang="en-US" dirty="0"/>
          </a:p>
        </p:txBody>
      </p:sp>
      <p:pic>
        <p:nvPicPr>
          <p:cNvPr id="7" name="Content Placeholder 9"/>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tretch>
            <a:fillRect/>
          </a:stretch>
        </p:blipFill>
        <p:spPr>
          <a:xfrm>
            <a:off x="5000628" y="1071546"/>
            <a:ext cx="3898412" cy="3744884"/>
          </a:xfrm>
          <a:prstGeom prst="rect">
            <a:avLst/>
          </a:prstGeom>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4929198"/>
            <a:ext cx="5220072" cy="1928802"/>
          </a:xfrm>
          <a:prstGeom prst="rect">
            <a:avLst/>
          </a:prstGeom>
        </p:spPr>
      </p:pic>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fa-IR" sz="4400" dirty="0" smtClean="0">
                <a:solidFill>
                  <a:srgbClr val="C00000"/>
                </a:solidFill>
              </a:rPr>
              <a:t>5-</a:t>
            </a:r>
            <a:r>
              <a:rPr lang="fa-IR" sz="4400" dirty="0" smtClean="0">
                <a:solidFill>
                  <a:srgbClr val="263A27"/>
                </a:solidFill>
              </a:rPr>
              <a:t> ماساژ پشت مادر</a:t>
            </a:r>
            <a:br>
              <a:rPr lang="fa-IR" sz="4400" dirty="0" smtClean="0">
                <a:solidFill>
                  <a:srgbClr val="263A27"/>
                </a:solidFill>
              </a:rPr>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479271" y="1620217"/>
            <a:ext cx="4185458" cy="4247804"/>
          </a:xfrm>
          <a:prstGeom prst="rect">
            <a:avLst/>
          </a:prstGeom>
          <a:ln w="12700">
            <a:solidFill>
              <a:schemeClr val="accent2"/>
            </a:solidFill>
          </a:ln>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109537" indent="0" algn="just" rtl="1">
              <a:buNone/>
            </a:pPr>
            <a:r>
              <a:rPr lang="fa-IR" sz="2400" b="1" dirty="0" smtClean="0">
                <a:solidFill>
                  <a:srgbClr val="C00000"/>
                </a:solidFill>
                <a:latin typeface="Arial" pitchFamily="34" charset="0"/>
                <a:cs typeface="Arial" pitchFamily="34" charset="0"/>
              </a:rPr>
              <a:t>1) با دست</a:t>
            </a:r>
          </a:p>
          <a:p>
            <a:pPr marL="109537" indent="0" algn="just" rtl="1">
              <a:buNone/>
            </a:pPr>
            <a:endParaRPr lang="fa-IR" sz="2400" b="1" dirty="0" smtClean="0">
              <a:solidFill>
                <a:srgbClr val="002060"/>
              </a:solidFill>
              <a:latin typeface="Arial" pitchFamily="34" charset="0"/>
              <a:cs typeface="Arial" pitchFamily="34" charset="0"/>
            </a:endParaRPr>
          </a:p>
          <a:p>
            <a:pPr marL="109537" indent="0" algn="just" rtl="1">
              <a:buNone/>
            </a:pPr>
            <a:endParaRPr lang="fa-IR" b="1" dirty="0" smtClean="0">
              <a:solidFill>
                <a:srgbClr val="002060"/>
              </a:solidFill>
              <a:latin typeface="Arial" pitchFamily="34" charset="0"/>
              <a:cs typeface="Arial" pitchFamily="34" charset="0"/>
            </a:endParaRPr>
          </a:p>
          <a:p>
            <a:pPr marL="109537" indent="0" algn="just" rtl="1">
              <a:buNone/>
            </a:pPr>
            <a:r>
              <a:rPr lang="fa-IR" sz="2400" b="1" dirty="0" smtClean="0">
                <a:solidFill>
                  <a:srgbClr val="C00000"/>
                </a:solidFill>
                <a:latin typeface="Arial" pitchFamily="34" charset="0"/>
                <a:cs typeface="Arial" pitchFamily="34" charset="0"/>
              </a:rPr>
              <a:t>2) با شیردوش:</a:t>
            </a:r>
          </a:p>
          <a:p>
            <a:pPr lvl="0" algn="just" rtl="1">
              <a:buFont typeface="Wingdings" pitchFamily="2" charset="2"/>
              <a:buChar char="v"/>
            </a:pPr>
            <a:r>
              <a:rPr lang="fa-IR" sz="2400" b="1" dirty="0" smtClean="0">
                <a:solidFill>
                  <a:srgbClr val="203021"/>
                </a:solidFill>
                <a:latin typeface="Arial" pitchFamily="34" charset="0"/>
                <a:cs typeface="Arial" pitchFamily="34" charset="0"/>
              </a:rPr>
              <a:t>شیر دوش (پمپ) های دستی</a:t>
            </a:r>
            <a:endParaRPr lang="en-US" sz="2400" b="1" dirty="0" smtClean="0">
              <a:solidFill>
                <a:srgbClr val="203021"/>
              </a:solidFill>
              <a:latin typeface="Arial" pitchFamily="34" charset="0"/>
              <a:cs typeface="Arial" pitchFamily="34" charset="0"/>
            </a:endParaRPr>
          </a:p>
          <a:p>
            <a:pPr lvl="0" algn="just" rtl="1">
              <a:buFont typeface="Wingdings" pitchFamily="2" charset="2"/>
              <a:buChar char="v"/>
            </a:pPr>
            <a:r>
              <a:rPr lang="fa-IR" sz="2400" b="1" dirty="0" smtClean="0">
                <a:solidFill>
                  <a:srgbClr val="203021"/>
                </a:solidFill>
                <a:latin typeface="Arial" pitchFamily="34" charset="0"/>
                <a:cs typeface="Arial" pitchFamily="34" charset="0"/>
              </a:rPr>
              <a:t>شیردوش های الکتریکی (باطری – برقی: تکی یا دوبل)</a:t>
            </a:r>
            <a:endParaRPr lang="fa-IR" b="1" dirty="0" smtClean="0">
              <a:solidFill>
                <a:srgbClr val="203021"/>
              </a:solidFill>
              <a:latin typeface="Arial" pitchFamily="34" charset="0"/>
              <a:cs typeface="Arial" pitchFamily="34" charset="0"/>
            </a:endParaRPr>
          </a:p>
          <a:p>
            <a:pPr algn="r" rtl="1"/>
            <a:endParaRPr lang="en-US" dirty="0"/>
          </a:p>
        </p:txBody>
      </p:sp>
      <p:sp>
        <p:nvSpPr>
          <p:cNvPr id="3" name="Title 2"/>
          <p:cNvSpPr>
            <a:spLocks noGrp="1"/>
          </p:cNvSpPr>
          <p:nvPr>
            <p:ph type="title"/>
          </p:nvPr>
        </p:nvSpPr>
        <p:spPr/>
        <p:txBody>
          <a:bodyPr>
            <a:normAutofit fontScale="90000"/>
          </a:bodyPr>
          <a:lstStyle/>
          <a:p>
            <a:pPr algn="ctr"/>
            <a:r>
              <a:rPr lang="fa-IR" sz="4400" dirty="0" smtClean="0">
                <a:solidFill>
                  <a:srgbClr val="C00000"/>
                </a:solidFill>
                <a:latin typeface="Arial" pitchFamily="34" charset="0"/>
                <a:cs typeface="Arial" pitchFamily="34" charset="0"/>
              </a:rPr>
              <a:t>روش های دوشیدن شیر</a:t>
            </a:r>
            <a:r>
              <a:rPr lang="en-US" sz="4400" dirty="0" smtClean="0">
                <a:solidFill>
                  <a:srgbClr val="C00000"/>
                </a:solidFill>
                <a:latin typeface="Arial" pitchFamily="34" charset="0"/>
                <a:cs typeface="Arial" pitchFamily="34" charset="0"/>
              </a:rPr>
              <a:t/>
            </a:r>
            <a:br>
              <a:rPr lang="en-US" sz="4400" dirty="0" smtClean="0">
                <a:solidFill>
                  <a:srgbClr val="C00000"/>
                </a:solidFill>
                <a:latin typeface="Arial" pitchFamily="34" charset="0"/>
                <a:cs typeface="Arial" pitchFamily="34" charset="0"/>
              </a:rPr>
            </a:br>
            <a:endParaRPr lang="en-US" dirty="0"/>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7298"/>
            <a:ext cx="8229600" cy="4649993"/>
          </a:xfrm>
        </p:spPr>
        <p:style>
          <a:lnRef idx="2">
            <a:schemeClr val="accent1"/>
          </a:lnRef>
          <a:fillRef idx="1">
            <a:schemeClr val="lt1"/>
          </a:fillRef>
          <a:effectRef idx="0">
            <a:schemeClr val="accent1"/>
          </a:effectRef>
          <a:fontRef idx="minor">
            <a:schemeClr val="dk1"/>
          </a:fontRef>
        </p:style>
        <p:txBody>
          <a:bodyPr>
            <a:normAutofit/>
          </a:bodyPr>
          <a:lstStyle/>
          <a:p>
            <a:pPr marL="0" lvl="0" indent="0" algn="just" rtl="1">
              <a:buNone/>
            </a:pPr>
            <a:r>
              <a:rPr lang="fa-IR" sz="3200" b="1" dirty="0" smtClean="0">
                <a:solidFill>
                  <a:srgbClr val="00B050"/>
                </a:solidFill>
                <a:latin typeface="Arial" pitchFamily="34" charset="0"/>
                <a:cs typeface="Arial" pitchFamily="34" charset="0"/>
              </a:rPr>
              <a:t>روش دوشیدن با دست: </a:t>
            </a:r>
          </a:p>
          <a:p>
            <a:pPr marL="0" lvl="0" indent="0" algn="just" rtl="1">
              <a:buNone/>
            </a:pPr>
            <a:r>
              <a:rPr lang="fa-IR" sz="2800" b="1" dirty="0" smtClean="0">
                <a:solidFill>
                  <a:srgbClr val="203021"/>
                </a:solidFill>
                <a:latin typeface="Arial" pitchFamily="34" charset="0"/>
                <a:cs typeface="Arial" pitchFamily="34" charset="0"/>
              </a:rPr>
              <a:t>    ساده ، آسان ، راحت و روشی مؤثر در یکی دو روز اول بعد از تولد برای</a:t>
            </a:r>
          </a:p>
          <a:p>
            <a:pPr marL="0" lvl="0" indent="0" algn="just" rtl="1">
              <a:buNone/>
            </a:pPr>
            <a:r>
              <a:rPr lang="fa-IR" sz="2800" b="1" dirty="0" smtClean="0">
                <a:solidFill>
                  <a:srgbClr val="203021"/>
                </a:solidFill>
                <a:latin typeface="Arial" pitchFamily="34" charset="0"/>
                <a:cs typeface="Arial" pitchFamily="34" charset="0"/>
              </a:rPr>
              <a:t>    جمع آوری آغوز است.</a:t>
            </a:r>
          </a:p>
          <a:p>
            <a:pPr marL="0" lvl="0" indent="0" algn="just" rtl="1">
              <a:buNone/>
            </a:pPr>
            <a:endParaRPr lang="en-US" sz="1200" b="1" dirty="0" smtClean="0">
              <a:solidFill>
                <a:srgbClr val="002060"/>
              </a:solidFill>
              <a:latin typeface="Arial" pitchFamily="34" charset="0"/>
              <a:cs typeface="Arial" pitchFamily="34" charset="0"/>
            </a:endParaRPr>
          </a:p>
          <a:p>
            <a:pPr marL="0" lvl="0" indent="0" algn="just" rtl="1">
              <a:buNone/>
            </a:pPr>
            <a:r>
              <a:rPr lang="fa-IR" sz="3200" b="1" dirty="0" smtClean="0">
                <a:solidFill>
                  <a:schemeClr val="accent6">
                    <a:lumMod val="50000"/>
                  </a:schemeClr>
                </a:solidFill>
                <a:latin typeface="Arial" pitchFamily="34" charset="0"/>
                <a:cs typeface="Arial" pitchFamily="34" charset="0"/>
              </a:rPr>
              <a:t> </a:t>
            </a:r>
            <a:r>
              <a:rPr lang="fa-IR" sz="3200" b="1" dirty="0" smtClean="0">
                <a:solidFill>
                  <a:srgbClr val="00B050"/>
                </a:solidFill>
                <a:latin typeface="Arial" pitchFamily="34" charset="0"/>
                <a:cs typeface="Arial" pitchFamily="34" charset="0"/>
              </a:rPr>
              <a:t>دوشیدن با پمپ دستی:</a:t>
            </a:r>
          </a:p>
          <a:p>
            <a:pPr marL="0" lvl="0" indent="0" algn="just" rtl="1">
              <a:buNone/>
            </a:pPr>
            <a:r>
              <a:rPr lang="fa-IR" sz="2800" b="1" dirty="0" smtClean="0">
                <a:solidFill>
                  <a:srgbClr val="203021"/>
                </a:solidFill>
                <a:latin typeface="Arial" pitchFamily="34" charset="0"/>
                <a:cs typeface="Arial" pitchFamily="34" charset="0"/>
              </a:rPr>
              <a:t> تولید ساکشن کمتر در مقایسه با پمپ الکتریکی </a:t>
            </a:r>
            <a:endParaRPr lang="en-US" sz="2800" b="1" dirty="0" smtClean="0">
              <a:solidFill>
                <a:srgbClr val="203021"/>
              </a:solidFill>
              <a:latin typeface="Arial" pitchFamily="34" charset="0"/>
              <a:cs typeface="Arial" pitchFamily="34" charset="0"/>
            </a:endParaRPr>
          </a:p>
          <a:p>
            <a:pPr lvl="0" algn="just" rtl="1"/>
            <a:r>
              <a:rPr lang="fa-IR" sz="2800" b="1" dirty="0" smtClean="0">
                <a:solidFill>
                  <a:srgbClr val="203021"/>
                </a:solidFill>
                <a:latin typeface="Arial" pitchFamily="34" charset="0"/>
                <a:cs typeface="Arial" pitchFamily="34" charset="0"/>
              </a:rPr>
              <a:t>شیردوشی برای کوتاه مدت </a:t>
            </a:r>
            <a:endParaRPr lang="en-US" sz="2800" b="1" dirty="0" smtClean="0">
              <a:solidFill>
                <a:srgbClr val="203021"/>
              </a:solidFill>
              <a:latin typeface="Arial" pitchFamily="34" charset="0"/>
              <a:cs typeface="Arial" pitchFamily="34" charset="0"/>
            </a:endParaRPr>
          </a:p>
          <a:p>
            <a:pPr lvl="0" algn="just" rtl="1"/>
            <a:r>
              <a:rPr lang="fa-IR" sz="2800" b="1" dirty="0" smtClean="0">
                <a:solidFill>
                  <a:srgbClr val="203021"/>
                </a:solidFill>
                <a:latin typeface="Arial" pitchFamily="34" charset="0"/>
                <a:cs typeface="Arial" pitchFamily="34" charset="0"/>
              </a:rPr>
              <a:t>خلاء حاصل از ایجاد فشار منفی را هر چند ثانیه یک بار باید قطع کرد تا از صدمه به نسج پستان پیشگیری شود . </a:t>
            </a:r>
            <a:endParaRPr lang="en-US" sz="2800" b="1" dirty="0" smtClean="0">
              <a:solidFill>
                <a:srgbClr val="203021"/>
              </a:solidFill>
              <a:latin typeface="Arial" pitchFamily="34" charset="0"/>
              <a:cs typeface="Arial" pitchFamily="34" charset="0"/>
            </a:endParaRPr>
          </a:p>
          <a:p>
            <a:endParaRPr lang="en-US" dirty="0"/>
          </a:p>
        </p:txBody>
      </p:sp>
      <p:sp>
        <p:nvSpPr>
          <p:cNvPr id="3" name="Title 2"/>
          <p:cNvSpPr>
            <a:spLocks noGrp="1"/>
          </p:cNvSpPr>
          <p:nvPr>
            <p:ph type="title"/>
          </p:nvPr>
        </p:nvSpPr>
        <p:spPr/>
        <p:txBody>
          <a:bodyPr>
            <a:normAutofit fontScale="90000"/>
          </a:bodyPr>
          <a:lstStyle/>
          <a:p>
            <a:pPr algn="ctr"/>
            <a:r>
              <a:rPr lang="fa-IR" sz="4400" dirty="0" smtClean="0">
                <a:solidFill>
                  <a:srgbClr val="C00000"/>
                </a:solidFill>
                <a:latin typeface="Arial" pitchFamily="34" charset="0"/>
                <a:cs typeface="Arial" pitchFamily="34" charset="0"/>
              </a:rPr>
              <a:t>نکات مهم در دوشیدن شیر</a:t>
            </a:r>
            <a:r>
              <a:rPr lang="en-US" sz="4400" dirty="0" smtClean="0">
                <a:solidFill>
                  <a:srgbClr val="C00000"/>
                </a:solidFill>
                <a:latin typeface="Arial" pitchFamily="34" charset="0"/>
                <a:cs typeface="Arial" pitchFamily="34" charset="0"/>
              </a:rPr>
              <a:t/>
            </a:r>
            <a:br>
              <a:rPr lang="en-US" sz="4400" dirty="0" smtClean="0">
                <a:solidFill>
                  <a:srgbClr val="C00000"/>
                </a:solidFill>
                <a:latin typeface="Arial" pitchFamily="34" charset="0"/>
                <a:cs typeface="Arial" pitchFamily="34" charset="0"/>
              </a:rPr>
            </a:br>
            <a:endParaRPr lang="en-US" dirty="0"/>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571480"/>
            <a:ext cx="8001056" cy="57554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rtl="1"/>
            <a:r>
              <a:rPr lang="fa-IR" sz="3200" b="1" dirty="0" smtClean="0">
                <a:solidFill>
                  <a:srgbClr val="C00000"/>
                </a:solidFill>
                <a:latin typeface="Arial" pitchFamily="34" charset="0"/>
                <a:cs typeface="Arial" pitchFamily="34" charset="0"/>
              </a:rPr>
              <a:t>دوشیدن با پمپ الکتریکی: </a:t>
            </a:r>
            <a:endParaRPr lang="en-US" sz="2800" b="1" dirty="0" smtClean="0">
              <a:solidFill>
                <a:schemeClr val="accent6">
                  <a:lumMod val="50000"/>
                </a:schemeClr>
              </a:solidFill>
              <a:latin typeface="Arial" pitchFamily="34" charset="0"/>
              <a:cs typeface="Arial" pitchFamily="34" charset="0"/>
            </a:endParaRPr>
          </a:p>
          <a:p>
            <a:pPr algn="just" rtl="1">
              <a:lnSpc>
                <a:spcPct val="150000"/>
              </a:lnSpc>
              <a:buFont typeface="Wingdings" pitchFamily="2" charset="2"/>
              <a:buChar char="v"/>
            </a:pPr>
            <a:r>
              <a:rPr lang="fa-IR" sz="2800" b="1" dirty="0" smtClean="0">
                <a:solidFill>
                  <a:srgbClr val="C00000"/>
                </a:solidFill>
                <a:latin typeface="Arial" pitchFamily="34" charset="0"/>
                <a:cs typeface="Arial" pitchFamily="34" charset="0"/>
              </a:rPr>
              <a:t> </a:t>
            </a:r>
            <a:r>
              <a:rPr lang="fa-IR" sz="2800" b="1" dirty="0" smtClean="0">
                <a:solidFill>
                  <a:srgbClr val="203021"/>
                </a:solidFill>
                <a:latin typeface="Arial" pitchFamily="34" charset="0"/>
                <a:cs typeface="Arial" pitchFamily="34" charset="0"/>
              </a:rPr>
              <a:t>ریتم متناوب دارد . </a:t>
            </a:r>
            <a:endParaRPr lang="en-US" sz="2800" b="1" dirty="0" smtClean="0">
              <a:solidFill>
                <a:srgbClr val="203021"/>
              </a:solidFill>
              <a:latin typeface="Arial" pitchFamily="34" charset="0"/>
              <a:cs typeface="Arial" pitchFamily="34" charset="0"/>
            </a:endParaRPr>
          </a:p>
          <a:p>
            <a:pPr algn="just" rtl="1">
              <a:lnSpc>
                <a:spcPct val="150000"/>
              </a:lnSpc>
              <a:buFont typeface="Wingdings" pitchFamily="2" charset="2"/>
              <a:buChar char="v"/>
            </a:pPr>
            <a:r>
              <a:rPr lang="fa-IR" sz="2800" b="1" dirty="0" smtClean="0">
                <a:solidFill>
                  <a:srgbClr val="C00000"/>
                </a:solidFill>
                <a:latin typeface="Arial" pitchFamily="34" charset="0"/>
                <a:cs typeface="Arial" pitchFamily="34" charset="0"/>
              </a:rPr>
              <a:t> </a:t>
            </a:r>
            <a:r>
              <a:rPr lang="fa-IR" sz="2800" b="1" dirty="0" smtClean="0">
                <a:solidFill>
                  <a:srgbClr val="203021"/>
                </a:solidFill>
                <a:latin typeface="Arial" pitchFamily="34" charset="0"/>
                <a:cs typeface="Arial" pitchFamily="34" charset="0"/>
              </a:rPr>
              <a:t>سهولت سرهم کردن قطعات </a:t>
            </a:r>
            <a:endParaRPr lang="en-US" sz="2800" b="1" dirty="0" smtClean="0">
              <a:solidFill>
                <a:srgbClr val="203021"/>
              </a:solidFill>
              <a:latin typeface="Arial" pitchFamily="34" charset="0"/>
              <a:cs typeface="Arial" pitchFamily="34" charset="0"/>
            </a:endParaRPr>
          </a:p>
          <a:p>
            <a:pPr algn="just" rtl="1">
              <a:lnSpc>
                <a:spcPct val="150000"/>
              </a:lnSpc>
              <a:buFont typeface="Wingdings" pitchFamily="2" charset="2"/>
              <a:buChar char="v"/>
            </a:pPr>
            <a:r>
              <a:rPr lang="fa-IR" sz="2800" b="1" dirty="0" smtClean="0">
                <a:solidFill>
                  <a:srgbClr val="C00000"/>
                </a:solidFill>
                <a:latin typeface="Arial" pitchFamily="34" charset="0"/>
                <a:cs typeface="Arial" pitchFamily="34" charset="0"/>
              </a:rPr>
              <a:t> </a:t>
            </a:r>
            <a:r>
              <a:rPr lang="fa-IR" sz="2800" b="1" dirty="0" smtClean="0">
                <a:latin typeface="Arial" pitchFamily="34" charset="0"/>
                <a:cs typeface="Arial" pitchFamily="34" charset="0"/>
              </a:rPr>
              <a:t>سهولت در شستشو و ضد عفونی کردن </a:t>
            </a:r>
            <a:endParaRPr lang="en-US" sz="2800" b="1" dirty="0" smtClean="0">
              <a:latin typeface="Arial" pitchFamily="34" charset="0"/>
              <a:cs typeface="Arial" pitchFamily="34" charset="0"/>
            </a:endParaRPr>
          </a:p>
          <a:p>
            <a:pPr algn="just" rtl="1">
              <a:lnSpc>
                <a:spcPct val="150000"/>
              </a:lnSpc>
              <a:buFont typeface="Wingdings" pitchFamily="2" charset="2"/>
              <a:buChar char="v"/>
            </a:pPr>
            <a:r>
              <a:rPr lang="fa-IR" sz="2800" b="1" dirty="0" smtClean="0">
                <a:solidFill>
                  <a:srgbClr val="C00000"/>
                </a:solidFill>
                <a:latin typeface="Arial" pitchFamily="34" charset="0"/>
                <a:cs typeface="Arial" pitchFamily="34" charset="0"/>
              </a:rPr>
              <a:t> </a:t>
            </a:r>
            <a:r>
              <a:rPr lang="fa-IR" sz="2800" b="1" dirty="0" smtClean="0">
                <a:solidFill>
                  <a:srgbClr val="203021"/>
                </a:solidFill>
                <a:latin typeface="Arial" pitchFamily="34" charset="0"/>
                <a:cs typeface="Arial" pitchFamily="34" charset="0"/>
              </a:rPr>
              <a:t> مؤثر برای دوشیدن شیر به مدت طولانی </a:t>
            </a:r>
            <a:endParaRPr lang="en-US" sz="2800" b="1" dirty="0" smtClean="0">
              <a:solidFill>
                <a:srgbClr val="203021"/>
              </a:solidFill>
              <a:latin typeface="Arial" pitchFamily="34" charset="0"/>
              <a:cs typeface="Arial" pitchFamily="34" charset="0"/>
            </a:endParaRPr>
          </a:p>
          <a:p>
            <a:pPr algn="just" rtl="1">
              <a:lnSpc>
                <a:spcPct val="150000"/>
              </a:lnSpc>
              <a:buFont typeface="Wingdings" pitchFamily="2" charset="2"/>
              <a:buChar char="v"/>
            </a:pPr>
            <a:r>
              <a:rPr lang="fa-IR" sz="2800" b="1" dirty="0" smtClean="0">
                <a:solidFill>
                  <a:srgbClr val="C00000"/>
                </a:solidFill>
                <a:latin typeface="Arial" pitchFamily="34" charset="0"/>
                <a:cs typeface="Arial" pitchFamily="34" charset="0"/>
              </a:rPr>
              <a:t> </a:t>
            </a:r>
            <a:r>
              <a:rPr lang="fa-IR" sz="2800" b="1" dirty="0" smtClean="0">
                <a:solidFill>
                  <a:srgbClr val="203021"/>
                </a:solidFill>
                <a:latin typeface="Arial" pitchFamily="34" charset="0"/>
                <a:cs typeface="Arial" pitchFamily="34" charset="0"/>
              </a:rPr>
              <a:t>دوشیدن شیر همزمان از هر دو پستان </a:t>
            </a:r>
            <a:endParaRPr lang="en-US" sz="2800" b="1" dirty="0" smtClean="0">
              <a:solidFill>
                <a:srgbClr val="203021"/>
              </a:solidFill>
              <a:latin typeface="Arial" pitchFamily="34" charset="0"/>
              <a:cs typeface="Arial" pitchFamily="34" charset="0"/>
            </a:endParaRPr>
          </a:p>
          <a:p>
            <a:pPr algn="just" rtl="1">
              <a:lnSpc>
                <a:spcPct val="150000"/>
              </a:lnSpc>
              <a:buFont typeface="Wingdings" pitchFamily="2" charset="2"/>
              <a:buChar char="v"/>
            </a:pPr>
            <a:r>
              <a:rPr lang="fa-IR" sz="2800" b="1" dirty="0" smtClean="0">
                <a:solidFill>
                  <a:srgbClr val="C00000"/>
                </a:solidFill>
                <a:latin typeface="Arial" pitchFamily="34" charset="0"/>
                <a:cs typeface="Arial" pitchFamily="34" charset="0"/>
              </a:rPr>
              <a:t> </a:t>
            </a:r>
            <a:r>
              <a:rPr lang="fa-IR" sz="2800" b="1" dirty="0" smtClean="0">
                <a:solidFill>
                  <a:srgbClr val="203021"/>
                </a:solidFill>
                <a:latin typeface="Arial" pitchFamily="34" charset="0"/>
                <a:cs typeface="Arial" pitchFamily="34" charset="0"/>
              </a:rPr>
              <a:t>جمع آوری شیر بیشتر در زمان معین </a:t>
            </a:r>
            <a:endParaRPr lang="en-US" sz="2800" b="1" dirty="0" smtClean="0">
              <a:solidFill>
                <a:srgbClr val="203021"/>
              </a:solidFill>
              <a:latin typeface="Arial" pitchFamily="34" charset="0"/>
              <a:cs typeface="Arial" pitchFamily="34" charset="0"/>
            </a:endParaRPr>
          </a:p>
          <a:p>
            <a:pPr algn="just" rtl="1">
              <a:lnSpc>
                <a:spcPct val="150000"/>
              </a:lnSpc>
              <a:buFont typeface="Wingdings" pitchFamily="2" charset="2"/>
              <a:buChar char="v"/>
            </a:pPr>
            <a:r>
              <a:rPr lang="fa-IR" sz="2800" b="1" dirty="0" smtClean="0">
                <a:solidFill>
                  <a:srgbClr val="C00000"/>
                </a:solidFill>
                <a:latin typeface="Arial" pitchFamily="34" charset="0"/>
                <a:cs typeface="Arial" pitchFamily="34" charset="0"/>
              </a:rPr>
              <a:t>ا</a:t>
            </a:r>
            <a:r>
              <a:rPr lang="fa-IR" sz="2800" b="1" dirty="0" smtClean="0">
                <a:solidFill>
                  <a:srgbClr val="203021"/>
                </a:solidFill>
                <a:latin typeface="Arial" pitchFamily="34" charset="0"/>
                <a:cs typeface="Arial" pitchFamily="34" charset="0"/>
              </a:rPr>
              <a:t>گر با ماساژ پستان هم همراه باشد حجم و چربی شیر دوشیده شده بیشتر خواهد </a:t>
            </a:r>
            <a:r>
              <a:rPr lang="fa-IR" sz="2400" b="1" dirty="0" smtClean="0">
                <a:solidFill>
                  <a:srgbClr val="203021"/>
                </a:solidFill>
                <a:latin typeface="Arial" pitchFamily="34" charset="0"/>
                <a:cs typeface="Arial" pitchFamily="34" charset="0"/>
              </a:rPr>
              <a:t>بود . </a:t>
            </a: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109537" indent="0" algn="just" rtl="1">
              <a:buNone/>
            </a:pPr>
            <a:r>
              <a:rPr lang="fa-IR" sz="3600" b="1" dirty="0" smtClean="0">
                <a:solidFill>
                  <a:srgbClr val="00B050"/>
                </a:solidFill>
                <a:latin typeface="Arial" pitchFamily="34" charset="0"/>
                <a:cs typeface="Arial" pitchFamily="34" charset="0"/>
              </a:rPr>
              <a:t>کاربرد این روش:</a:t>
            </a:r>
          </a:p>
          <a:p>
            <a:pPr marL="109537" indent="0" algn="just" rtl="1">
              <a:buNone/>
            </a:pPr>
            <a:endParaRPr lang="fa-IR" sz="1200" b="1" dirty="0" smtClean="0">
              <a:solidFill>
                <a:srgbClr val="203021"/>
              </a:solidFill>
              <a:latin typeface="Arial" pitchFamily="34" charset="0"/>
              <a:cs typeface="Arial" pitchFamily="34" charset="0"/>
            </a:endParaRPr>
          </a:p>
          <a:p>
            <a:pPr marL="109537" indent="0" algn="just" rtl="1">
              <a:lnSpc>
                <a:spcPct val="150000"/>
              </a:lnSpc>
              <a:buNone/>
            </a:pPr>
            <a:r>
              <a:rPr lang="fa-IR" sz="2400" b="1" dirty="0" smtClean="0">
                <a:solidFill>
                  <a:srgbClr val="203021"/>
                </a:solidFill>
                <a:latin typeface="Arial" pitchFamily="34" charset="0"/>
                <a:cs typeface="Arial" pitchFamily="34" charset="0"/>
              </a:rPr>
              <a:t>    </a:t>
            </a:r>
            <a:r>
              <a:rPr lang="fa-IR" sz="2400" b="1" dirty="0" smtClean="0">
                <a:solidFill>
                  <a:srgbClr val="C00000"/>
                </a:solidFill>
                <a:latin typeface="Arial" pitchFamily="34" charset="0"/>
                <a:cs typeface="Arial" pitchFamily="34" charset="0"/>
              </a:rPr>
              <a:t>*</a:t>
            </a:r>
            <a:r>
              <a:rPr lang="fa-IR" sz="2400" b="1" dirty="0" smtClean="0">
                <a:solidFill>
                  <a:srgbClr val="203021"/>
                </a:solidFill>
                <a:latin typeface="Arial" pitchFamily="34" charset="0"/>
                <a:cs typeface="Arial" pitchFamily="34" charset="0"/>
              </a:rPr>
              <a:t> دوشیدن شیر در روزهای اول برای نوزادان نارس</a:t>
            </a:r>
          </a:p>
          <a:p>
            <a:pPr marL="109537" indent="0" algn="just" rtl="1">
              <a:lnSpc>
                <a:spcPct val="150000"/>
              </a:lnSpc>
              <a:buNone/>
            </a:pPr>
            <a:r>
              <a:rPr lang="fa-IR" sz="2400" b="1" dirty="0" smtClean="0">
                <a:solidFill>
                  <a:srgbClr val="203021"/>
                </a:solidFill>
                <a:latin typeface="Arial" pitchFamily="34" charset="0"/>
                <a:cs typeface="Arial" pitchFamily="34" charset="0"/>
              </a:rPr>
              <a:t>   </a:t>
            </a:r>
            <a:r>
              <a:rPr lang="fa-IR" sz="2400" b="1" dirty="0" smtClean="0">
                <a:solidFill>
                  <a:srgbClr val="C00000"/>
                </a:solidFill>
                <a:latin typeface="Arial" pitchFamily="34" charset="0"/>
                <a:cs typeface="Arial" pitchFamily="34" charset="0"/>
              </a:rPr>
              <a:t> * </a:t>
            </a:r>
            <a:r>
              <a:rPr lang="fa-IR" sz="2400" b="1" dirty="0" smtClean="0">
                <a:solidFill>
                  <a:srgbClr val="203021"/>
                </a:solidFill>
                <a:latin typeface="Arial" pitchFamily="34" charset="0"/>
                <a:cs typeface="Arial" pitchFamily="34" charset="0"/>
              </a:rPr>
              <a:t>جدایی کوتاه مدّت مادر و شیرخوار</a:t>
            </a:r>
          </a:p>
          <a:p>
            <a:pPr marL="109537" indent="0" algn="just" rtl="1">
              <a:lnSpc>
                <a:spcPct val="150000"/>
              </a:lnSpc>
              <a:buNone/>
            </a:pPr>
            <a:r>
              <a:rPr lang="fa-IR" sz="2400" b="1" dirty="0" smtClean="0">
                <a:solidFill>
                  <a:srgbClr val="203021"/>
                </a:solidFill>
                <a:latin typeface="Arial" pitchFamily="34" charset="0"/>
                <a:cs typeface="Arial" pitchFamily="34" charset="0"/>
              </a:rPr>
              <a:t>   </a:t>
            </a:r>
            <a:r>
              <a:rPr lang="fa-IR" sz="2400" b="1" dirty="0" smtClean="0">
                <a:solidFill>
                  <a:srgbClr val="C00000"/>
                </a:solidFill>
                <a:latin typeface="Arial" pitchFamily="34" charset="0"/>
                <a:cs typeface="Arial" pitchFamily="34" charset="0"/>
              </a:rPr>
              <a:t> * </a:t>
            </a:r>
            <a:r>
              <a:rPr lang="fa-IR" sz="2400" b="1" dirty="0" smtClean="0">
                <a:solidFill>
                  <a:srgbClr val="203021"/>
                </a:solidFill>
                <a:latin typeface="Arial" pitchFamily="34" charset="0"/>
                <a:cs typeface="Arial" pitchFamily="34" charset="0"/>
              </a:rPr>
              <a:t>احتقان پستان</a:t>
            </a:r>
          </a:p>
          <a:p>
            <a:pPr marL="109537" indent="0" algn="just" rtl="1">
              <a:lnSpc>
                <a:spcPct val="150000"/>
              </a:lnSpc>
              <a:buNone/>
            </a:pPr>
            <a:r>
              <a:rPr lang="fa-IR" sz="2400" b="1" dirty="0" smtClean="0">
                <a:solidFill>
                  <a:srgbClr val="203021"/>
                </a:solidFill>
                <a:latin typeface="Arial" pitchFamily="34" charset="0"/>
                <a:cs typeface="Arial" pitchFamily="34" charset="0"/>
              </a:rPr>
              <a:t>    </a:t>
            </a:r>
            <a:r>
              <a:rPr lang="fa-IR" sz="2400" b="1" dirty="0" smtClean="0">
                <a:solidFill>
                  <a:srgbClr val="C00000"/>
                </a:solidFill>
                <a:latin typeface="Arial" pitchFamily="34" charset="0"/>
                <a:cs typeface="Arial" pitchFamily="34" charset="0"/>
              </a:rPr>
              <a:t>*</a:t>
            </a:r>
            <a:r>
              <a:rPr lang="fa-IR" sz="2400" b="1" dirty="0" smtClean="0">
                <a:solidFill>
                  <a:srgbClr val="203021"/>
                </a:solidFill>
                <a:latin typeface="Arial" pitchFamily="34" charset="0"/>
                <a:cs typeface="Arial" pitchFamily="34" charset="0"/>
              </a:rPr>
              <a:t> </a:t>
            </a:r>
            <a:r>
              <a:rPr lang="en-US" sz="2400" b="1" dirty="0" smtClean="0">
                <a:solidFill>
                  <a:srgbClr val="203021"/>
                </a:solidFill>
                <a:latin typeface="Arial" pitchFamily="34" charset="0"/>
                <a:cs typeface="Arial" pitchFamily="34" charset="0"/>
              </a:rPr>
              <a:t>Sore Nipple</a:t>
            </a:r>
          </a:p>
          <a:p>
            <a:pPr algn="r" rtl="1"/>
            <a:endParaRPr lang="en-US" dirty="0"/>
          </a:p>
        </p:txBody>
      </p:sp>
      <p:sp>
        <p:nvSpPr>
          <p:cNvPr id="3" name="Title 2"/>
          <p:cNvSpPr>
            <a:spLocks noGrp="1"/>
          </p:cNvSpPr>
          <p:nvPr>
            <p:ph type="title"/>
          </p:nvPr>
        </p:nvSpPr>
        <p:spPr/>
        <p:txBody>
          <a:bodyPr>
            <a:normAutofit fontScale="90000"/>
          </a:bodyPr>
          <a:lstStyle/>
          <a:p>
            <a:pPr algn="ctr"/>
            <a:r>
              <a:rPr lang="fa-IR" sz="4400" dirty="0" smtClean="0">
                <a:solidFill>
                  <a:srgbClr val="C00000"/>
                </a:solidFill>
                <a:latin typeface="Arial" pitchFamily="34" charset="0"/>
                <a:cs typeface="Arial" pitchFamily="34" charset="0"/>
              </a:rPr>
              <a:t>دوشیدن با دست</a:t>
            </a:r>
            <a:r>
              <a:rPr lang="en-US" sz="4400" dirty="0" smtClean="0">
                <a:solidFill>
                  <a:srgbClr val="C00000"/>
                </a:solidFill>
                <a:latin typeface="Arial" pitchFamily="34" charset="0"/>
                <a:cs typeface="Arial" pitchFamily="34" charset="0"/>
              </a:rPr>
              <a:t/>
            </a:r>
            <a:br>
              <a:rPr lang="en-US" sz="4400" dirty="0" smtClean="0">
                <a:solidFill>
                  <a:srgbClr val="C00000"/>
                </a:solidFill>
                <a:latin typeface="Arial" pitchFamily="34" charset="0"/>
                <a:cs typeface="Arial" pitchFamily="34" charset="0"/>
              </a:rPr>
            </a:br>
            <a:endParaRPr lang="en-US" dirty="0"/>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3108" y="857232"/>
            <a:ext cx="7000892" cy="6000768"/>
          </a:xfrm>
        </p:spPr>
        <p:style>
          <a:lnRef idx="2">
            <a:schemeClr val="accent2"/>
          </a:lnRef>
          <a:fillRef idx="1">
            <a:schemeClr val="lt1"/>
          </a:fillRef>
          <a:effectRef idx="0">
            <a:schemeClr val="accent2"/>
          </a:effectRef>
          <a:fontRef idx="minor">
            <a:schemeClr val="dk1"/>
          </a:fontRef>
        </p:style>
        <p:txBody>
          <a:bodyPr>
            <a:normAutofit/>
          </a:bodyPr>
          <a:lstStyle/>
          <a:p>
            <a:pPr marL="109537" indent="0" algn="just" rtl="1">
              <a:buNone/>
            </a:pPr>
            <a:r>
              <a:rPr lang="fa-IR" sz="2800" b="1" dirty="0" smtClean="0">
                <a:solidFill>
                  <a:srgbClr val="203021"/>
                </a:solidFill>
              </a:rPr>
              <a:t>1- دست هایتان را کاملا بشویید.</a:t>
            </a:r>
          </a:p>
          <a:p>
            <a:pPr marL="109537" indent="0" algn="just" rtl="1">
              <a:buNone/>
            </a:pPr>
            <a:r>
              <a:rPr lang="fa-IR" sz="2800" b="1" dirty="0" smtClean="0">
                <a:solidFill>
                  <a:srgbClr val="203021"/>
                </a:solidFill>
              </a:rPr>
              <a:t>2-قبل از دوشیدن شیر، از یک یا چند روش</a:t>
            </a:r>
          </a:p>
          <a:p>
            <a:pPr marL="109537" indent="0" algn="just" rtl="1">
              <a:buNone/>
            </a:pPr>
            <a:r>
              <a:rPr lang="fa-IR" sz="2800" b="1" dirty="0" smtClean="0">
                <a:solidFill>
                  <a:srgbClr val="203021"/>
                </a:solidFill>
              </a:rPr>
              <a:t>   تحریک رفلکس اکسی توسین استفاده کنید.</a:t>
            </a:r>
          </a:p>
          <a:p>
            <a:pPr marL="109537" indent="0" algn="just" rtl="1">
              <a:buNone/>
            </a:pPr>
            <a:r>
              <a:rPr lang="fa-IR" sz="2800" b="1" dirty="0" smtClean="0">
                <a:solidFill>
                  <a:srgbClr val="203021"/>
                </a:solidFill>
              </a:rPr>
              <a:t>3- دستتان را روی پستان طوری قرار دهید كه</a:t>
            </a:r>
          </a:p>
          <a:p>
            <a:pPr marL="109537" indent="0" algn="just" rtl="1">
              <a:buNone/>
            </a:pPr>
            <a:r>
              <a:rPr lang="fa-IR" sz="2800" b="1" dirty="0" smtClean="0">
                <a:solidFill>
                  <a:srgbClr val="203021"/>
                </a:solidFill>
              </a:rPr>
              <a:t>چهار انگشت زیر لبه هاله، و شست 3 سانتیمتر</a:t>
            </a:r>
          </a:p>
          <a:p>
            <a:pPr marL="109537" indent="0" algn="just" rtl="1">
              <a:buNone/>
            </a:pPr>
            <a:r>
              <a:rPr lang="fa-IR" sz="2800" b="1" dirty="0" smtClean="0">
                <a:solidFill>
                  <a:srgbClr val="203021"/>
                </a:solidFill>
              </a:rPr>
              <a:t>دورتر از قاعده نوک پستان باشد( لمس </a:t>
            </a:r>
          </a:p>
          <a:p>
            <a:pPr marL="109537" indent="0" algn="just" rtl="1">
              <a:buNone/>
            </a:pPr>
            <a:r>
              <a:rPr lang="fa-IR" sz="2800" b="1" dirty="0" smtClean="0">
                <a:solidFill>
                  <a:srgbClr val="203021"/>
                </a:solidFill>
              </a:rPr>
              <a:t> سینوس ها و مجاری شیر).</a:t>
            </a:r>
          </a:p>
          <a:p>
            <a:pPr marL="109537" indent="0" algn="just" rtl="1">
              <a:buNone/>
            </a:pPr>
            <a:r>
              <a:rPr lang="fa-IR" sz="2800" b="1" dirty="0" smtClean="0">
                <a:solidFill>
                  <a:srgbClr val="203021"/>
                </a:solidFill>
              </a:rPr>
              <a:t> 4-اول پستان را به طرف قفسه سینه فشار دهید</a:t>
            </a:r>
          </a:p>
          <a:p>
            <a:pPr marL="109537" indent="0" algn="just" rtl="1">
              <a:buNone/>
            </a:pPr>
            <a:r>
              <a:rPr lang="fa-IR" sz="2800" b="1" dirty="0" smtClean="0">
                <a:solidFill>
                  <a:srgbClr val="203021"/>
                </a:solidFill>
              </a:rPr>
              <a:t> و سپس به کمک شست و انگشتان، پستان را </a:t>
            </a:r>
          </a:p>
          <a:p>
            <a:pPr marL="109537" indent="0" algn="just" rtl="1">
              <a:buNone/>
            </a:pPr>
            <a:r>
              <a:rPr lang="fa-IR" sz="2800" b="1" dirty="0" smtClean="0">
                <a:solidFill>
                  <a:srgbClr val="203021"/>
                </a:solidFill>
              </a:rPr>
              <a:t>به طرف جلو بیاورید و به لبه آرئول فشار دهید </a:t>
            </a:r>
          </a:p>
          <a:p>
            <a:pPr marL="109537" indent="0" algn="just" rtl="1">
              <a:buNone/>
            </a:pPr>
            <a:r>
              <a:rPr lang="fa-IR" sz="2800" b="1" dirty="0" smtClean="0">
                <a:solidFill>
                  <a:srgbClr val="203021"/>
                </a:solidFill>
              </a:rPr>
              <a:t>تا شیر خارج شود (فشار بر سینوس های شیری و مجاری شیر).</a:t>
            </a:r>
          </a:p>
          <a:p>
            <a:pPr algn="r" rtl="1"/>
            <a:endParaRPr lang="en-US" dirty="0"/>
          </a:p>
        </p:txBody>
      </p:sp>
      <p:sp>
        <p:nvSpPr>
          <p:cNvPr id="3" name="Title 2"/>
          <p:cNvSpPr>
            <a:spLocks noGrp="1"/>
          </p:cNvSpPr>
          <p:nvPr>
            <p:ph type="title"/>
          </p:nvPr>
        </p:nvSpPr>
        <p:spPr/>
        <p:txBody>
          <a:bodyPr>
            <a:normAutofit fontScale="90000"/>
          </a:bodyPr>
          <a:lstStyle/>
          <a:p>
            <a:pPr algn="ctr"/>
            <a:r>
              <a:rPr lang="fa-IR" sz="4400" dirty="0" smtClean="0">
                <a:solidFill>
                  <a:srgbClr val="C00000"/>
                </a:solidFill>
              </a:rPr>
              <a:t>راهنمای دوشیدن شیر با دست</a:t>
            </a:r>
            <a:r>
              <a:rPr lang="en-US" sz="4400" dirty="0" smtClean="0">
                <a:solidFill>
                  <a:srgbClr val="C00000"/>
                </a:solidFill>
              </a:rPr>
              <a:t/>
            </a:r>
            <a:br>
              <a:rPr lang="en-US" sz="4400" dirty="0" smtClean="0">
                <a:solidFill>
                  <a:srgbClr val="C00000"/>
                </a:solidFill>
              </a:rPr>
            </a:br>
            <a:endParaRPr lang="en-US" dirty="0"/>
          </a:p>
        </p:txBody>
      </p:sp>
      <p:pic>
        <p:nvPicPr>
          <p:cNvPr id="4" name="Picture 2" descr="C:\Users\user\Desktop\2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142984"/>
            <a:ext cx="3286116" cy="4429156"/>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109537" indent="0" algn="just" rtl="1">
              <a:lnSpc>
                <a:spcPct val="150000"/>
              </a:lnSpc>
              <a:buFont typeface="Wingdings" pitchFamily="2" charset="2"/>
              <a:buChar char="v"/>
            </a:pPr>
            <a:r>
              <a:rPr lang="fa-IR" sz="2800" b="1" dirty="0" smtClean="0">
                <a:solidFill>
                  <a:srgbClr val="203021"/>
                </a:solidFill>
                <a:latin typeface="Arial" pitchFamily="34" charset="0"/>
                <a:cs typeface="Arial" pitchFamily="34" charset="0"/>
              </a:rPr>
              <a:t>دست را </a:t>
            </a:r>
            <a:r>
              <a:rPr lang="fa-IR" sz="2800" b="1" dirty="0" smtClean="0">
                <a:solidFill>
                  <a:srgbClr val="C00000"/>
                </a:solidFill>
                <a:latin typeface="Arial" pitchFamily="34" charset="0"/>
                <a:cs typeface="Arial" pitchFamily="34" charset="0"/>
              </a:rPr>
              <a:t>در تمام جهات آرئول </a:t>
            </a:r>
            <a:r>
              <a:rPr lang="fa-IR" sz="2800" b="1" dirty="0" smtClean="0">
                <a:solidFill>
                  <a:srgbClr val="203021"/>
                </a:solidFill>
                <a:latin typeface="Arial" pitchFamily="34" charset="0"/>
                <a:cs typeface="Arial" pitchFamily="34" charset="0"/>
              </a:rPr>
              <a:t>بگذارید تا همه سینوس های لاکتی فروس که شیر را ذخیره می کنند تخلیه شوند. </a:t>
            </a:r>
          </a:p>
          <a:p>
            <a:pPr marL="109537" indent="0" algn="just" rtl="1">
              <a:lnSpc>
                <a:spcPct val="150000"/>
              </a:lnSpc>
              <a:buFont typeface="Wingdings" pitchFamily="2" charset="2"/>
              <a:buChar char="v"/>
            </a:pPr>
            <a:r>
              <a:rPr lang="fa-IR" sz="2400" b="1" dirty="0" smtClean="0">
                <a:solidFill>
                  <a:srgbClr val="203021"/>
                </a:solidFill>
                <a:latin typeface="Arial" pitchFamily="34" charset="0"/>
                <a:cs typeface="Arial" pitchFamily="34" charset="0"/>
              </a:rPr>
              <a:t>   (با این روش برای دوشیدن شیر کافی از هردو پستان، 20 تا 30 دقیقه وقت لازم است.)</a:t>
            </a:r>
          </a:p>
          <a:p>
            <a:pPr algn="r" rtl="1"/>
            <a:endParaRPr lang="en-US" dirty="0"/>
          </a:p>
        </p:txBody>
      </p:sp>
      <p:sp>
        <p:nvSpPr>
          <p:cNvPr id="3" name="Title 2"/>
          <p:cNvSpPr>
            <a:spLocks noGrp="1"/>
          </p:cNvSpPr>
          <p:nvPr>
            <p:ph type="title"/>
          </p:nvPr>
        </p:nvSpPr>
        <p:spPr/>
        <p:txBody>
          <a:bodyPr/>
          <a:lstStyle/>
          <a:p>
            <a:pPr algn="ctr"/>
            <a:r>
              <a:rPr lang="fa-IR" dirty="0" smtClean="0">
                <a:solidFill>
                  <a:srgbClr val="C00000"/>
                </a:solidFill>
              </a:rPr>
              <a:t>دوشيدن شير با دست</a:t>
            </a:r>
            <a:endParaRPr lang="en-US" dirty="0">
              <a:solidFill>
                <a:srgbClr val="C00000"/>
              </a:solidFill>
            </a:endParaRPr>
          </a:p>
        </p:txBody>
      </p:sp>
      <p:pic>
        <p:nvPicPr>
          <p:cNvPr id="4" name="Picture 2" descr="G:\00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2976" y="4071942"/>
            <a:ext cx="5357850" cy="24070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1214423"/>
            <a:ext cx="7143800" cy="280076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09537" indent="0" algn="just" rtl="1">
              <a:buNone/>
            </a:pPr>
            <a:r>
              <a:rPr lang="fa-IR" sz="3200" b="1" dirty="0" smtClean="0">
                <a:solidFill>
                  <a:srgbClr val="C00000"/>
                </a:solidFill>
              </a:rPr>
              <a:t>توجّه:</a:t>
            </a:r>
          </a:p>
          <a:p>
            <a:pPr marL="452437" indent="-342900" algn="just" rtl="1">
              <a:lnSpc>
                <a:spcPct val="150000"/>
              </a:lnSpc>
              <a:buFont typeface="Wingdings" pitchFamily="2" charset="2"/>
              <a:buChar char="§"/>
            </a:pPr>
            <a:r>
              <a:rPr lang="fa-IR" sz="3200" b="1" dirty="0" smtClean="0">
                <a:solidFill>
                  <a:schemeClr val="accent3">
                    <a:lumMod val="50000"/>
                  </a:schemeClr>
                </a:solidFill>
              </a:rPr>
              <a:t>هیچگاه نوک پستان را فشار ندهید.</a:t>
            </a:r>
          </a:p>
          <a:p>
            <a:pPr marL="109537" indent="0" algn="just" rtl="1">
              <a:lnSpc>
                <a:spcPct val="150000"/>
              </a:lnSpc>
              <a:buFont typeface="Wingdings" pitchFamily="2" charset="2"/>
              <a:buChar char="§"/>
            </a:pPr>
            <a:r>
              <a:rPr lang="fa-IR" sz="3200" b="1" dirty="0" smtClean="0">
                <a:solidFill>
                  <a:schemeClr val="accent3">
                    <a:lumMod val="50000"/>
                  </a:schemeClr>
                </a:solidFill>
              </a:rPr>
              <a:t> به نسج پستان صدمه نزنید. </a:t>
            </a:r>
          </a:p>
          <a:p>
            <a:pPr marL="109537" indent="0" algn="just" rtl="1">
              <a:lnSpc>
                <a:spcPct val="150000"/>
              </a:lnSpc>
              <a:buFont typeface="Wingdings" pitchFamily="2" charset="2"/>
              <a:buChar char="§"/>
            </a:pPr>
            <a:r>
              <a:rPr lang="fa-IR" sz="3200" b="1" dirty="0" smtClean="0">
                <a:solidFill>
                  <a:schemeClr val="accent3">
                    <a:lumMod val="50000"/>
                  </a:schemeClr>
                </a:solidFill>
              </a:rPr>
              <a:t>   (فشار دادن و چلاندن پستان صحیح نیست).</a:t>
            </a:r>
            <a:endParaRPr lang="fa-IR" sz="3200" b="1" dirty="0">
              <a:solidFill>
                <a:schemeClr val="accent3">
                  <a:lumMod val="50000"/>
                </a:schemeClr>
              </a:solidFill>
            </a:endParaRPr>
          </a:p>
        </p:txBody>
      </p:sp>
      <p:sp>
        <p:nvSpPr>
          <p:cNvPr id="3" name="5-Point Star 2"/>
          <p:cNvSpPr/>
          <p:nvPr/>
        </p:nvSpPr>
        <p:spPr>
          <a:xfrm>
            <a:off x="214282" y="571480"/>
            <a:ext cx="714380"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214290"/>
            <a:ext cx="6500858" cy="646331"/>
          </a:xfrm>
          <a:prstGeom prst="rect">
            <a:avLst/>
          </a:prstGeom>
        </p:spPr>
        <p:txBody>
          <a:bodyPr wrap="square">
            <a:spAutoFit/>
          </a:bodyPr>
          <a:lstStyle/>
          <a:p>
            <a:pPr algn="r" rtl="1"/>
            <a:r>
              <a:rPr lang="fa-IR" sz="3600" b="1" dirty="0" smtClean="0">
                <a:solidFill>
                  <a:srgbClr val="C00000"/>
                </a:solidFill>
              </a:rPr>
              <a:t>دوشیدن شیر با پمپ (شیردوش)</a:t>
            </a:r>
            <a:endParaRPr lang="en-US" sz="3600" b="1" dirty="0">
              <a:solidFill>
                <a:srgbClr val="C00000"/>
              </a:solidFill>
            </a:endParaRPr>
          </a:p>
        </p:txBody>
      </p:sp>
      <p:sp>
        <p:nvSpPr>
          <p:cNvPr id="3" name="Rectangle 2"/>
          <p:cNvSpPr/>
          <p:nvPr/>
        </p:nvSpPr>
        <p:spPr>
          <a:xfrm>
            <a:off x="4000496" y="1071546"/>
            <a:ext cx="5143504" cy="3539430"/>
          </a:xfrm>
          <a:prstGeom prst="rect">
            <a:avLst/>
          </a:prstGeom>
        </p:spPr>
        <p:txBody>
          <a:bodyPr wrap="square">
            <a:spAutoFit/>
          </a:bodyPr>
          <a:lstStyle/>
          <a:p>
            <a:pPr marL="109537" indent="0" algn="just" rtl="1">
              <a:buNone/>
            </a:pPr>
            <a:r>
              <a:rPr lang="fa-IR" sz="2000" b="1" dirty="0" smtClean="0">
                <a:solidFill>
                  <a:srgbClr val="C00000"/>
                </a:solidFill>
                <a:latin typeface="Arial" pitchFamily="34" charset="0"/>
                <a:cs typeface="Arial" pitchFamily="34" charset="0"/>
              </a:rPr>
              <a:t>انواع:</a:t>
            </a:r>
          </a:p>
          <a:p>
            <a:pPr marL="566737" indent="-457200" algn="r" rtl="1">
              <a:buFont typeface="+mj-lt"/>
              <a:buAutoNum type="arabicPeriod"/>
            </a:pPr>
            <a:r>
              <a:rPr lang="fa-IR" sz="2400" b="1" dirty="0" smtClean="0">
                <a:solidFill>
                  <a:srgbClr val="C00000"/>
                </a:solidFill>
                <a:latin typeface="Arial" pitchFamily="34" charset="0"/>
                <a:cs typeface="B Roya" pitchFamily="2" charset="-78"/>
              </a:rPr>
              <a:t>شیردوش های دستی</a:t>
            </a:r>
          </a:p>
          <a:p>
            <a:pPr marL="566737" indent="-457200" algn="r" rtl="1"/>
            <a:r>
              <a:rPr lang="fa-IR" sz="2400" b="1" dirty="0" smtClean="0">
                <a:solidFill>
                  <a:srgbClr val="203021"/>
                </a:solidFill>
                <a:latin typeface="Arial" pitchFamily="34" charset="0"/>
                <a:cs typeface="B Roya" pitchFamily="2" charset="-78"/>
              </a:rPr>
              <a:t> ( از پمپ های شبیه بوق دوچرخه استفاده نکنید.)</a:t>
            </a:r>
            <a:endParaRPr lang="fa-IR" b="1" dirty="0" smtClean="0">
              <a:solidFill>
                <a:srgbClr val="263A27"/>
              </a:solidFill>
              <a:cs typeface="+mn-cs"/>
            </a:endParaRPr>
          </a:p>
          <a:p>
            <a:pPr marL="452437" indent="-342900" algn="r" rtl="1">
              <a:buFont typeface="+mj-lt"/>
              <a:buAutoNum type="arabicPeriod"/>
            </a:pPr>
            <a:endParaRPr lang="fa-IR" b="1" dirty="0" smtClean="0">
              <a:solidFill>
                <a:srgbClr val="263A27"/>
              </a:solidFill>
              <a:cs typeface="+mn-cs"/>
            </a:endParaRPr>
          </a:p>
          <a:p>
            <a:pPr marL="452437" indent="-342900" algn="r" rtl="1">
              <a:buFont typeface="+mj-lt"/>
              <a:buAutoNum type="arabicPeriod"/>
            </a:pPr>
            <a:endParaRPr lang="fa-IR" b="1" dirty="0" smtClean="0">
              <a:solidFill>
                <a:srgbClr val="263A27"/>
              </a:solidFill>
              <a:cs typeface="+mn-cs"/>
            </a:endParaRPr>
          </a:p>
          <a:p>
            <a:pPr marL="566737" indent="-457200" algn="just" rtl="1"/>
            <a:r>
              <a:rPr lang="fa-IR" sz="2400" b="1" dirty="0" smtClean="0">
                <a:solidFill>
                  <a:srgbClr val="C00000"/>
                </a:solidFill>
                <a:latin typeface="Arial" pitchFamily="34" charset="0"/>
                <a:cs typeface="Arial" pitchFamily="34" charset="0"/>
              </a:rPr>
              <a:t>2-شیردوش هایی که با باطری کار می کنند.</a:t>
            </a:r>
          </a:p>
          <a:p>
            <a:pPr marL="566737" indent="-457200" algn="r" rtl="1"/>
            <a:endParaRPr lang="fa-IR" sz="2400" b="1" dirty="0" smtClean="0">
              <a:solidFill>
                <a:srgbClr val="203021"/>
              </a:solidFill>
              <a:latin typeface="Arial" pitchFamily="34" charset="0"/>
              <a:cs typeface="Arial" pitchFamily="34" charset="0"/>
            </a:endParaRPr>
          </a:p>
          <a:p>
            <a:pPr marL="566737" indent="-457200" algn="r" rtl="1"/>
            <a:r>
              <a:rPr lang="fa-IR" sz="2400" b="1" dirty="0" smtClean="0">
                <a:solidFill>
                  <a:srgbClr val="C00000"/>
                </a:solidFill>
                <a:latin typeface="Arial" pitchFamily="34" charset="0"/>
                <a:cs typeface="Arial" pitchFamily="34" charset="0"/>
              </a:rPr>
              <a:t>3-شیردوش های الکتریکی (برقی) که درمنزل و </a:t>
            </a:r>
            <a:r>
              <a:rPr lang="fa-IR" sz="2400" b="1" dirty="0" smtClean="0">
                <a:solidFill>
                  <a:srgbClr val="203021"/>
                </a:solidFill>
                <a:latin typeface="Arial" pitchFamily="34" charset="0"/>
                <a:cs typeface="Arial" pitchFamily="34" charset="0"/>
              </a:rPr>
              <a:t> یا بیمارستان مورداستفاده قرار می گیرند: </a:t>
            </a:r>
          </a:p>
          <a:p>
            <a:pPr marL="109537" indent="0" algn="r" rtl="1">
              <a:buNone/>
            </a:pPr>
            <a:r>
              <a:rPr lang="fa-IR" sz="2400" b="1" dirty="0" smtClean="0">
                <a:solidFill>
                  <a:srgbClr val="203021"/>
                </a:solidFill>
                <a:latin typeface="Arial" pitchFamily="34" charset="0"/>
                <a:cs typeface="Arial" pitchFamily="34" charset="0"/>
              </a:rPr>
              <a:t>    تکی یا دوبل هستند.</a:t>
            </a:r>
            <a:endParaRPr lang="fa-IR" sz="2400" b="1" dirty="0">
              <a:solidFill>
                <a:srgbClr val="203021"/>
              </a:solidFill>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2786058"/>
            <a:ext cx="2714612" cy="1785950"/>
          </a:xfrm>
          <a:prstGeom prst="rect">
            <a:avLst/>
          </a:prstGeom>
        </p:spPr>
        <p:style>
          <a:lnRef idx="2">
            <a:schemeClr val="accent2">
              <a:shade val="50000"/>
            </a:schemeClr>
          </a:lnRef>
          <a:fillRef idx="1">
            <a:schemeClr val="accent2"/>
          </a:fillRef>
          <a:effectRef idx="0">
            <a:schemeClr val="accent2"/>
          </a:effectRef>
          <a:fontRef idx="minor">
            <a:schemeClr val="lt1"/>
          </a:fontRef>
        </p:style>
      </p:pic>
      <p:cxnSp>
        <p:nvCxnSpPr>
          <p:cNvPr id="7" name="Straight Connector 6"/>
          <p:cNvCxnSpPr/>
          <p:nvPr/>
        </p:nvCxnSpPr>
        <p:spPr>
          <a:xfrm rot="10800000" flipV="1">
            <a:off x="0" y="2786058"/>
            <a:ext cx="2714612" cy="17859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28596" y="428604"/>
            <a:ext cx="1976293" cy="2214578"/>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13" name="Picture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786182" y="4724400"/>
            <a:ext cx="2133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pic>
      <p:cxnSp>
        <p:nvCxnSpPr>
          <p:cNvPr id="23" name="Straight Connector 22"/>
          <p:cNvCxnSpPr/>
          <p:nvPr/>
        </p:nvCxnSpPr>
        <p:spPr>
          <a:xfrm>
            <a:off x="0" y="2786058"/>
            <a:ext cx="2571736" cy="17145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6077243" y="3868615"/>
            <a:ext cx="2841674" cy="2053883"/>
          </a:xfrm>
          <a:custGeom>
            <a:avLst/>
            <a:gdLst>
              <a:gd name="connsiteX0" fmla="*/ 2841674 w 2841674"/>
              <a:gd name="connsiteY0" fmla="*/ 0 h 2053883"/>
              <a:gd name="connsiteX1" fmla="*/ 2813539 w 2841674"/>
              <a:gd name="connsiteY1" fmla="*/ 98474 h 2053883"/>
              <a:gd name="connsiteX2" fmla="*/ 2799471 w 2841674"/>
              <a:gd name="connsiteY2" fmla="*/ 1589650 h 2053883"/>
              <a:gd name="connsiteX3" fmla="*/ 2729132 w 2841674"/>
              <a:gd name="connsiteY3" fmla="*/ 1659988 h 2053883"/>
              <a:gd name="connsiteX4" fmla="*/ 2672862 w 2841674"/>
              <a:gd name="connsiteY4" fmla="*/ 1702191 h 2053883"/>
              <a:gd name="connsiteX5" fmla="*/ 2630659 w 2841674"/>
              <a:gd name="connsiteY5" fmla="*/ 1716259 h 2053883"/>
              <a:gd name="connsiteX6" fmla="*/ 2518117 w 2841674"/>
              <a:gd name="connsiteY6" fmla="*/ 1744394 h 2053883"/>
              <a:gd name="connsiteX7" fmla="*/ 2391508 w 2841674"/>
              <a:gd name="connsiteY7" fmla="*/ 1786597 h 2053883"/>
              <a:gd name="connsiteX8" fmla="*/ 2335237 w 2841674"/>
              <a:gd name="connsiteY8" fmla="*/ 1814733 h 2053883"/>
              <a:gd name="connsiteX9" fmla="*/ 2278966 w 2841674"/>
              <a:gd name="connsiteY9" fmla="*/ 1828800 h 2053883"/>
              <a:gd name="connsiteX10" fmla="*/ 2236763 w 2841674"/>
              <a:gd name="connsiteY10" fmla="*/ 1856936 h 2053883"/>
              <a:gd name="connsiteX11" fmla="*/ 2124222 w 2841674"/>
              <a:gd name="connsiteY11" fmla="*/ 1885071 h 2053883"/>
              <a:gd name="connsiteX12" fmla="*/ 1941342 w 2841674"/>
              <a:gd name="connsiteY12" fmla="*/ 1913207 h 2053883"/>
              <a:gd name="connsiteX13" fmla="*/ 1871003 w 2841674"/>
              <a:gd name="connsiteY13" fmla="*/ 1927274 h 2053883"/>
              <a:gd name="connsiteX14" fmla="*/ 56271 w 2841674"/>
              <a:gd name="connsiteY14" fmla="*/ 1913207 h 2053883"/>
              <a:gd name="connsiteX15" fmla="*/ 84406 w 2841674"/>
              <a:gd name="connsiteY15" fmla="*/ 1871003 h 2053883"/>
              <a:gd name="connsiteX16" fmla="*/ 98474 w 2841674"/>
              <a:gd name="connsiteY16" fmla="*/ 1828800 h 2053883"/>
              <a:gd name="connsiteX17" fmla="*/ 28135 w 2841674"/>
              <a:gd name="connsiteY17" fmla="*/ 1941342 h 2053883"/>
              <a:gd name="connsiteX18" fmla="*/ 0 w 2841674"/>
              <a:gd name="connsiteY18" fmla="*/ 1983545 h 2053883"/>
              <a:gd name="connsiteX19" fmla="*/ 84406 w 2841674"/>
              <a:gd name="connsiteY19" fmla="*/ 2011680 h 2053883"/>
              <a:gd name="connsiteX20" fmla="*/ 140677 w 2841674"/>
              <a:gd name="connsiteY20" fmla="*/ 2039816 h 2053883"/>
              <a:gd name="connsiteX21" fmla="*/ 196948 w 2841674"/>
              <a:gd name="connsiteY21" fmla="*/ 2053883 h 20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1674" h="2053883">
                <a:moveTo>
                  <a:pt x="2841674" y="0"/>
                </a:moveTo>
                <a:cubicBezTo>
                  <a:pt x="2834778" y="20686"/>
                  <a:pt x="2813879" y="79786"/>
                  <a:pt x="2813539" y="98474"/>
                </a:cubicBezTo>
                <a:cubicBezTo>
                  <a:pt x="2804503" y="595473"/>
                  <a:pt x="2813147" y="1092757"/>
                  <a:pt x="2799471" y="1589650"/>
                </a:cubicBezTo>
                <a:cubicBezTo>
                  <a:pt x="2798568" y="1622449"/>
                  <a:pt x="2748791" y="1645946"/>
                  <a:pt x="2729132" y="1659988"/>
                </a:cubicBezTo>
                <a:cubicBezTo>
                  <a:pt x="2710053" y="1673616"/>
                  <a:pt x="2693219" y="1690558"/>
                  <a:pt x="2672862" y="1702191"/>
                </a:cubicBezTo>
                <a:cubicBezTo>
                  <a:pt x="2659987" y="1709548"/>
                  <a:pt x="2644965" y="1712357"/>
                  <a:pt x="2630659" y="1716259"/>
                </a:cubicBezTo>
                <a:cubicBezTo>
                  <a:pt x="2593353" y="1726433"/>
                  <a:pt x="2554020" y="1730033"/>
                  <a:pt x="2518117" y="1744394"/>
                </a:cubicBezTo>
                <a:cubicBezTo>
                  <a:pt x="2429828" y="1779711"/>
                  <a:pt x="2472277" y="1766406"/>
                  <a:pt x="2391508" y="1786597"/>
                </a:cubicBezTo>
                <a:cubicBezTo>
                  <a:pt x="2372751" y="1795976"/>
                  <a:pt x="2354873" y="1807370"/>
                  <a:pt x="2335237" y="1814733"/>
                </a:cubicBezTo>
                <a:cubicBezTo>
                  <a:pt x="2317134" y="1821522"/>
                  <a:pt x="2296737" y="1821184"/>
                  <a:pt x="2278966" y="1828800"/>
                </a:cubicBezTo>
                <a:cubicBezTo>
                  <a:pt x="2263426" y="1835460"/>
                  <a:pt x="2252652" y="1851158"/>
                  <a:pt x="2236763" y="1856936"/>
                </a:cubicBezTo>
                <a:cubicBezTo>
                  <a:pt x="2200423" y="1870151"/>
                  <a:pt x="2161900" y="1876376"/>
                  <a:pt x="2124222" y="1885071"/>
                </a:cubicBezTo>
                <a:cubicBezTo>
                  <a:pt x="2027458" y="1907401"/>
                  <a:pt x="2060776" y="1894833"/>
                  <a:pt x="1941342" y="1913207"/>
                </a:cubicBezTo>
                <a:cubicBezTo>
                  <a:pt x="1917709" y="1916843"/>
                  <a:pt x="1894449" y="1922585"/>
                  <a:pt x="1871003" y="1927274"/>
                </a:cubicBezTo>
                <a:lnTo>
                  <a:pt x="56271" y="1913207"/>
                </a:lnTo>
                <a:cubicBezTo>
                  <a:pt x="39372" y="1912675"/>
                  <a:pt x="76845" y="1886126"/>
                  <a:pt x="84406" y="1871003"/>
                </a:cubicBezTo>
                <a:cubicBezTo>
                  <a:pt x="91038" y="1857740"/>
                  <a:pt x="98474" y="1813971"/>
                  <a:pt x="98474" y="1828800"/>
                </a:cubicBezTo>
                <a:cubicBezTo>
                  <a:pt x="98474" y="1905543"/>
                  <a:pt x="69949" y="1878620"/>
                  <a:pt x="28135" y="1941342"/>
                </a:cubicBezTo>
                <a:lnTo>
                  <a:pt x="0" y="1983545"/>
                </a:lnTo>
                <a:cubicBezTo>
                  <a:pt x="28135" y="1992923"/>
                  <a:pt x="57880" y="1998417"/>
                  <a:pt x="84406" y="2011680"/>
                </a:cubicBezTo>
                <a:cubicBezTo>
                  <a:pt x="103163" y="2021059"/>
                  <a:pt x="121041" y="2032453"/>
                  <a:pt x="140677" y="2039816"/>
                </a:cubicBezTo>
                <a:cubicBezTo>
                  <a:pt x="158780" y="2046605"/>
                  <a:pt x="196948" y="2053883"/>
                  <a:pt x="196948" y="20538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030A0"/>
              </a:solidFill>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accent2"/>
            </a:solidFill>
          </a:ln>
        </p:spPr>
        <p:txBody>
          <a:bodyPr>
            <a:normAutofit lnSpcReduction="10000"/>
          </a:bodyPr>
          <a:lstStyle/>
          <a:p>
            <a:pPr algn="just" rtl="1">
              <a:buFont typeface="Wingdings" pitchFamily="2" charset="2"/>
              <a:buChar char="v"/>
            </a:pPr>
            <a:r>
              <a:rPr lang="fa-IR" sz="2400" b="1" dirty="0" smtClean="0">
                <a:solidFill>
                  <a:schemeClr val="tx2">
                    <a:lumMod val="50000"/>
                  </a:schemeClr>
                </a:solidFill>
                <a:latin typeface="Arial" pitchFamily="34" charset="0"/>
                <a:cs typeface="Arial" pitchFamily="34" charset="0"/>
              </a:rPr>
              <a:t>تعريف تحريك اكسي توسين</a:t>
            </a:r>
            <a:endParaRPr lang="en-US" sz="2400" b="1" dirty="0" smtClean="0">
              <a:solidFill>
                <a:schemeClr val="tx2">
                  <a:lumMod val="50000"/>
                </a:schemeClr>
              </a:solidFill>
              <a:latin typeface="Arial" pitchFamily="34" charset="0"/>
              <a:cs typeface="Arial" pitchFamily="34" charset="0"/>
            </a:endParaRPr>
          </a:p>
          <a:p>
            <a:pPr algn="just" rtl="1">
              <a:buFont typeface="Wingdings" pitchFamily="2" charset="2"/>
              <a:buChar char="v"/>
            </a:pPr>
            <a:r>
              <a:rPr lang="fa-IR" sz="2400" b="1" dirty="0" smtClean="0">
                <a:solidFill>
                  <a:schemeClr val="tx2">
                    <a:lumMod val="50000"/>
                  </a:schemeClr>
                </a:solidFill>
                <a:latin typeface="Arial" pitchFamily="34" charset="0"/>
                <a:cs typeface="Arial" pitchFamily="34" charset="0"/>
              </a:rPr>
              <a:t>ضرورت دوشیدن شیر</a:t>
            </a:r>
            <a:endParaRPr lang="en-US" sz="2400" b="1" dirty="0" smtClean="0">
              <a:solidFill>
                <a:schemeClr val="tx2">
                  <a:lumMod val="50000"/>
                </a:schemeClr>
              </a:solidFill>
              <a:latin typeface="Arial" pitchFamily="34" charset="0"/>
              <a:cs typeface="Arial" pitchFamily="34" charset="0"/>
            </a:endParaRPr>
          </a:p>
          <a:p>
            <a:pPr algn="just" rtl="1">
              <a:buFont typeface="Wingdings" pitchFamily="2" charset="2"/>
              <a:buChar char="v"/>
            </a:pPr>
            <a:r>
              <a:rPr lang="fa-IR" sz="2400" b="1" dirty="0" smtClean="0">
                <a:solidFill>
                  <a:schemeClr val="tx2">
                    <a:lumMod val="50000"/>
                  </a:schemeClr>
                </a:solidFill>
                <a:latin typeface="Arial" pitchFamily="34" charset="0"/>
                <a:cs typeface="Arial" pitchFamily="34" charset="0"/>
              </a:rPr>
              <a:t>دفعات دوشیدن</a:t>
            </a:r>
          </a:p>
          <a:p>
            <a:pPr algn="just" rtl="1">
              <a:buFont typeface="Wingdings" pitchFamily="2" charset="2"/>
              <a:buChar char="v"/>
            </a:pPr>
            <a:r>
              <a:rPr lang="fa-IR" sz="2400" b="1" dirty="0" smtClean="0">
                <a:solidFill>
                  <a:schemeClr val="tx2">
                    <a:lumMod val="50000"/>
                  </a:schemeClr>
                </a:solidFill>
                <a:latin typeface="Arial" pitchFamily="34" charset="0"/>
                <a:cs typeface="Arial" pitchFamily="34" charset="0"/>
              </a:rPr>
              <a:t>روش خوراندن شیر دوشیده شده </a:t>
            </a:r>
          </a:p>
          <a:p>
            <a:pPr algn="just" rtl="1">
              <a:buFont typeface="Wingdings" pitchFamily="2" charset="2"/>
              <a:buChar char="v"/>
            </a:pPr>
            <a:r>
              <a:rPr lang="fa-IR" sz="2400" b="1" dirty="0" smtClean="0">
                <a:solidFill>
                  <a:schemeClr val="tx2">
                    <a:lumMod val="50000"/>
                  </a:schemeClr>
                </a:solidFill>
                <a:latin typeface="Arial" pitchFamily="34" charset="0"/>
                <a:cs typeface="Arial" pitchFamily="34" charset="0"/>
              </a:rPr>
              <a:t> آمادگی قبلی برای دوشیدن شیر / رفلکس اکسی توسین</a:t>
            </a:r>
          </a:p>
          <a:p>
            <a:pPr algn="just" rtl="1">
              <a:buFont typeface="Wingdings" pitchFamily="2" charset="2"/>
              <a:buChar char="v"/>
            </a:pPr>
            <a:r>
              <a:rPr lang="fa-IR" sz="2400" b="1" dirty="0" smtClean="0">
                <a:solidFill>
                  <a:schemeClr val="tx2">
                    <a:lumMod val="50000"/>
                  </a:schemeClr>
                </a:solidFill>
                <a:latin typeface="Arial" pitchFamily="34" charset="0"/>
                <a:cs typeface="Arial" pitchFamily="34" charset="0"/>
              </a:rPr>
              <a:t> روش های دوشیدن</a:t>
            </a:r>
          </a:p>
          <a:p>
            <a:pPr algn="just" rtl="1">
              <a:buFont typeface="Wingdings" pitchFamily="2" charset="2"/>
              <a:buChar char="v"/>
            </a:pPr>
            <a:r>
              <a:rPr lang="fa-IR" sz="2400" b="1" dirty="0" smtClean="0">
                <a:solidFill>
                  <a:schemeClr val="tx2">
                    <a:lumMod val="50000"/>
                  </a:schemeClr>
                </a:solidFill>
                <a:latin typeface="Arial" pitchFamily="34" charset="0"/>
                <a:cs typeface="Arial" pitchFamily="34" charset="0"/>
              </a:rPr>
              <a:t>روش ذخیره کردن</a:t>
            </a:r>
          </a:p>
          <a:p>
            <a:pPr algn="just" rtl="1">
              <a:buFont typeface="Wingdings" pitchFamily="2" charset="2"/>
              <a:buChar char="v"/>
            </a:pPr>
            <a:r>
              <a:rPr lang="fa-IR" sz="2400" b="1" dirty="0" smtClean="0">
                <a:solidFill>
                  <a:schemeClr val="tx2">
                    <a:lumMod val="50000"/>
                  </a:schemeClr>
                </a:solidFill>
                <a:latin typeface="Arial" pitchFamily="34" charset="0"/>
                <a:cs typeface="Arial" pitchFamily="34" charset="0"/>
              </a:rPr>
              <a:t> جدول مدّت زمان نگهداری شیر دوشیده شده</a:t>
            </a:r>
          </a:p>
          <a:p>
            <a:pPr algn="just" rtl="1">
              <a:buFont typeface="Wingdings" pitchFamily="2" charset="2"/>
              <a:buChar char="v"/>
            </a:pPr>
            <a:r>
              <a:rPr lang="fa-IR" sz="2400" b="1" dirty="0" smtClean="0">
                <a:solidFill>
                  <a:schemeClr val="tx2">
                    <a:lumMod val="50000"/>
                  </a:schemeClr>
                </a:solidFill>
                <a:latin typeface="Arial" pitchFamily="34" charset="0"/>
                <a:cs typeface="Arial" pitchFamily="34" charset="0"/>
              </a:rPr>
              <a:t> روش ذوب کردن</a:t>
            </a:r>
          </a:p>
          <a:p>
            <a:pPr algn="just" rtl="1">
              <a:buFont typeface="Wingdings" pitchFamily="2" charset="2"/>
              <a:buChar char="v"/>
            </a:pPr>
            <a:r>
              <a:rPr lang="fa-IR" sz="2400" b="1" dirty="0" smtClean="0">
                <a:solidFill>
                  <a:schemeClr val="tx2">
                    <a:lumMod val="50000"/>
                  </a:schemeClr>
                </a:solidFill>
                <a:latin typeface="Arial" pitchFamily="34" charset="0"/>
                <a:cs typeface="Arial" pitchFamily="34" charset="0"/>
              </a:rPr>
              <a:t>اثر یخچال، فریزر، جوشاندن برعوامل حفاظتی و ترکیبات شیر</a:t>
            </a:r>
          </a:p>
          <a:p>
            <a:pPr algn="just" rtl="1">
              <a:buFont typeface="Wingdings" pitchFamily="2" charset="2"/>
              <a:buChar char="v"/>
            </a:pPr>
            <a:r>
              <a:rPr lang="fa-IR" sz="2400" b="1" dirty="0" smtClean="0">
                <a:solidFill>
                  <a:schemeClr val="tx2">
                    <a:lumMod val="50000"/>
                  </a:schemeClr>
                </a:solidFill>
                <a:latin typeface="Arial" pitchFamily="34" charset="0"/>
                <a:cs typeface="Arial" pitchFamily="34" charset="0"/>
              </a:rPr>
              <a:t>دوشیدن و ذخیره کردن شیر برای نوزادان نارس</a:t>
            </a:r>
            <a:endParaRPr lang="en-US" sz="2400" b="1" dirty="0" smtClean="0">
              <a:solidFill>
                <a:schemeClr val="tx2">
                  <a:lumMod val="50000"/>
                </a:schemeClr>
              </a:solidFill>
              <a:latin typeface="Arial" pitchFamily="34" charset="0"/>
              <a:cs typeface="Arial" pitchFamily="34" charset="0"/>
            </a:endParaRPr>
          </a:p>
          <a:p>
            <a:endParaRPr lang="en-US" dirty="0" smtClean="0"/>
          </a:p>
          <a:p>
            <a:endParaRPr lang="en-US" dirty="0"/>
          </a:p>
        </p:txBody>
      </p:sp>
      <p:sp>
        <p:nvSpPr>
          <p:cNvPr id="3" name="Title 2"/>
          <p:cNvSpPr>
            <a:spLocks noGrp="1"/>
          </p:cNvSpPr>
          <p:nvPr>
            <p:ph type="title"/>
          </p:nvPr>
        </p:nvSpPr>
        <p:spPr>
          <a:xfrm>
            <a:off x="457200" y="274638"/>
            <a:ext cx="8229600" cy="939784"/>
          </a:xfrm>
        </p:spPr>
        <p:style>
          <a:lnRef idx="2">
            <a:schemeClr val="accent1"/>
          </a:lnRef>
          <a:fillRef idx="1">
            <a:schemeClr val="lt1"/>
          </a:fillRef>
          <a:effectRef idx="0">
            <a:schemeClr val="accent1"/>
          </a:effectRef>
          <a:fontRef idx="minor">
            <a:schemeClr val="dk1"/>
          </a:fontRef>
        </p:style>
        <p:txBody>
          <a:bodyPr/>
          <a:lstStyle/>
          <a:p>
            <a:pPr algn="ctr"/>
            <a:r>
              <a:rPr lang="fa-IR" dirty="0" smtClean="0">
                <a:solidFill>
                  <a:srgbClr val="C00000"/>
                </a:solidFill>
              </a:rPr>
              <a:t>فهرست مطالب</a:t>
            </a:r>
            <a:endParaRPr lang="en-US" dirty="0">
              <a:solidFill>
                <a:srgbClr val="C00000"/>
              </a:solidFill>
            </a:endParaRPr>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rtl="1"/>
            <a:r>
              <a:rPr lang="fa-IR" dirty="0" smtClean="0">
                <a:solidFill>
                  <a:srgbClr val="7030A0"/>
                </a:solidFill>
              </a:rPr>
              <a:t>منسوخ شده ونبايد استفاده كرد</a:t>
            </a:r>
            <a:endParaRPr lang="en-US" dirty="0">
              <a:solidFill>
                <a:srgbClr val="7030A0"/>
              </a:solidFill>
            </a:endParaRPr>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667000" y="2358231"/>
            <a:ext cx="3810000" cy="2771775"/>
          </a:xfrm>
          <a:prstGeom prst="rect">
            <a:avLst/>
          </a:prstGeom>
        </p:spPr>
        <p:style>
          <a:lnRef idx="2">
            <a:schemeClr val="accent2">
              <a:shade val="50000"/>
            </a:schemeClr>
          </a:lnRef>
          <a:fillRef idx="1">
            <a:schemeClr val="accent2"/>
          </a:fillRef>
          <a:effectRef idx="0">
            <a:schemeClr val="accent2"/>
          </a:effectRef>
          <a:fontRef idx="minor">
            <a:schemeClr val="lt1"/>
          </a:fontRef>
        </p:style>
      </p:pic>
      <p:cxnSp>
        <p:nvCxnSpPr>
          <p:cNvPr id="6" name="Straight Connector 5"/>
          <p:cNvCxnSpPr/>
          <p:nvPr/>
        </p:nvCxnSpPr>
        <p:spPr>
          <a:xfrm>
            <a:off x="2714612" y="2428868"/>
            <a:ext cx="3857652" cy="26432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2571736" y="2285992"/>
            <a:ext cx="3857652" cy="278608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285728"/>
            <a:ext cx="8215370" cy="6124754"/>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marL="109537" indent="0" algn="just" rtl="1">
              <a:buNone/>
            </a:pPr>
            <a:r>
              <a:rPr lang="fa-IR" sz="2800" b="1" dirty="0" smtClean="0">
                <a:solidFill>
                  <a:srgbClr val="C00000"/>
                </a:solidFill>
                <a:latin typeface="Arial" pitchFamily="34" charset="0"/>
                <a:cs typeface="Arial" pitchFamily="34" charset="0"/>
              </a:rPr>
              <a:t>کاربرد این روش:(استفاده از پمپ)</a:t>
            </a:r>
          </a:p>
          <a:p>
            <a:pPr marL="109537" indent="0" algn="just" rtl="1">
              <a:buNone/>
            </a:pPr>
            <a:r>
              <a:rPr lang="fa-IR" sz="2800" b="1" dirty="0" smtClean="0">
                <a:solidFill>
                  <a:srgbClr val="002060"/>
                </a:solidFill>
                <a:latin typeface="Arial" pitchFamily="34" charset="0"/>
                <a:cs typeface="Arial" pitchFamily="34" charset="0"/>
              </a:rPr>
              <a:t>   </a:t>
            </a:r>
            <a:r>
              <a:rPr lang="fa-IR" sz="2800" b="1" dirty="0" smtClean="0">
                <a:solidFill>
                  <a:srgbClr val="203021"/>
                </a:solidFill>
                <a:latin typeface="Arial" pitchFamily="34" charset="0"/>
                <a:cs typeface="Arial" pitchFamily="34" charset="0"/>
              </a:rPr>
              <a:t>مادرانی که:</a:t>
            </a:r>
          </a:p>
          <a:p>
            <a:pPr marL="109537" indent="0" algn="just" rtl="1">
              <a:buNone/>
            </a:pPr>
            <a:r>
              <a:rPr lang="fa-IR" sz="2800" b="1" dirty="0" smtClean="0">
                <a:solidFill>
                  <a:srgbClr val="203021"/>
                </a:solidFill>
                <a:latin typeface="Arial" pitchFamily="34" charset="0"/>
                <a:cs typeface="Arial" pitchFamily="34" charset="0"/>
              </a:rPr>
              <a:t>* باید مرتّب شیرشان را بدوشند.</a:t>
            </a:r>
          </a:p>
          <a:p>
            <a:pPr marL="109537" indent="0" algn="just" rtl="1">
              <a:buNone/>
            </a:pPr>
            <a:r>
              <a:rPr lang="fa-IR" sz="2800" b="1" dirty="0" smtClean="0">
                <a:solidFill>
                  <a:srgbClr val="203021"/>
                </a:solidFill>
                <a:latin typeface="Arial" pitchFamily="34" charset="0"/>
                <a:cs typeface="Arial" pitchFamily="34" charset="0"/>
              </a:rPr>
              <a:t>* باید به سر کارشان برگردند.شاغل هستند.</a:t>
            </a:r>
          </a:p>
          <a:p>
            <a:pPr marL="109537" indent="0" algn="just" rtl="1">
              <a:buNone/>
            </a:pPr>
            <a:r>
              <a:rPr lang="fa-IR" sz="2800" b="1" dirty="0" smtClean="0">
                <a:solidFill>
                  <a:srgbClr val="203021"/>
                </a:solidFill>
                <a:latin typeface="Arial" pitchFamily="34" charset="0"/>
                <a:cs typeface="Arial" pitchFamily="34" charset="0"/>
              </a:rPr>
              <a:t>* دارای شیرخوار بیمار و یا نارس هستند.</a:t>
            </a:r>
          </a:p>
          <a:p>
            <a:pPr algn="just" rtl="1"/>
            <a:r>
              <a:rPr lang="fa-IR" sz="2800" b="1" dirty="0" smtClean="0">
                <a:solidFill>
                  <a:srgbClr val="203021"/>
                </a:solidFill>
                <a:latin typeface="Arial" pitchFamily="34" charset="0"/>
                <a:cs typeface="Arial" pitchFamily="34" charset="0"/>
              </a:rPr>
              <a:t> * نوزاد پرترم آنان در </a:t>
            </a:r>
            <a:r>
              <a:rPr lang="en-US" sz="2800" b="1" dirty="0" smtClean="0">
                <a:solidFill>
                  <a:srgbClr val="203021"/>
                </a:solidFill>
                <a:latin typeface="Arial" pitchFamily="34" charset="0"/>
                <a:cs typeface="Arial" pitchFamily="34" charset="0"/>
              </a:rPr>
              <a:t>NICU</a:t>
            </a:r>
            <a:r>
              <a:rPr lang="fa-IR" sz="2800" b="1" dirty="0" smtClean="0">
                <a:solidFill>
                  <a:srgbClr val="203021"/>
                </a:solidFill>
                <a:latin typeface="Arial" pitchFamily="34" charset="0"/>
                <a:cs typeface="Arial" pitchFamily="34" charset="0"/>
              </a:rPr>
              <a:t> بستری است.</a:t>
            </a:r>
          </a:p>
          <a:p>
            <a:pPr algn="just" rtl="1"/>
            <a:r>
              <a:rPr lang="fa-IR" sz="2800" b="1" dirty="0" smtClean="0">
                <a:solidFill>
                  <a:srgbClr val="7030A0"/>
                </a:solidFill>
                <a:latin typeface="Arial" pitchFamily="34" charset="0"/>
                <a:cs typeface="Arial" pitchFamily="34" charset="0"/>
              </a:rPr>
              <a:t>توجه!!!!</a:t>
            </a:r>
          </a:p>
          <a:p>
            <a:pPr algn="ctr" rtl="1"/>
            <a:r>
              <a:rPr lang="fa-IR" sz="2800" b="1" dirty="0" smtClean="0">
                <a:solidFill>
                  <a:srgbClr val="7030A0"/>
                </a:solidFill>
                <a:latin typeface="Arial" pitchFamily="34" charset="0"/>
                <a:cs typeface="Arial" pitchFamily="34" charset="0"/>
              </a:rPr>
              <a:t>شیردوش های </a:t>
            </a:r>
            <a:r>
              <a:rPr lang="en-US" sz="2800" b="1" dirty="0" smtClean="0">
                <a:solidFill>
                  <a:srgbClr val="7030A0"/>
                </a:solidFill>
                <a:latin typeface="Arial" pitchFamily="34" charset="0"/>
                <a:cs typeface="Arial" pitchFamily="34" charset="0"/>
              </a:rPr>
              <a:t>NICU</a:t>
            </a:r>
            <a:r>
              <a:rPr lang="fa-IR" sz="2800" b="1" dirty="0" smtClean="0">
                <a:solidFill>
                  <a:srgbClr val="7030A0"/>
                </a:solidFill>
                <a:latin typeface="Arial" pitchFamily="34" charset="0"/>
                <a:cs typeface="Arial" pitchFamily="34" charset="0"/>
              </a:rPr>
              <a:t> باید بسیار مؤثّر، کارآمد، راحت و همیشه در دسترس باشند . </a:t>
            </a:r>
          </a:p>
          <a:p>
            <a:pPr algn="just" rtl="1"/>
            <a:endParaRPr lang="en-US" sz="2800" b="1" dirty="0" smtClean="0">
              <a:solidFill>
                <a:srgbClr val="002060"/>
              </a:solidFill>
              <a:latin typeface="Arial" pitchFamily="34" charset="0"/>
              <a:cs typeface="Arial" pitchFamily="34" charset="0"/>
            </a:endParaRPr>
          </a:p>
          <a:p>
            <a:pPr algn="just" rtl="1"/>
            <a:r>
              <a:rPr lang="fa-IR" sz="2800" b="1" dirty="0" smtClean="0">
                <a:solidFill>
                  <a:srgbClr val="C00000"/>
                </a:solidFill>
                <a:latin typeface="Arial" pitchFamily="34" charset="0"/>
                <a:cs typeface="Arial" pitchFamily="34" charset="0"/>
              </a:rPr>
              <a:t>متخصصین شیردهی شاغل در </a:t>
            </a:r>
            <a:r>
              <a:rPr lang="en-US" sz="2800" b="1" dirty="0" smtClean="0">
                <a:solidFill>
                  <a:srgbClr val="C00000"/>
                </a:solidFill>
                <a:latin typeface="Arial" pitchFamily="34" charset="0"/>
                <a:cs typeface="Arial" pitchFamily="34" charset="0"/>
              </a:rPr>
              <a:t>NICU</a:t>
            </a:r>
            <a:r>
              <a:rPr lang="fa-IR" sz="2800" b="1" dirty="0" smtClean="0">
                <a:solidFill>
                  <a:srgbClr val="C00000"/>
                </a:solidFill>
                <a:latin typeface="Arial" pitchFamily="34" charset="0"/>
                <a:cs typeface="Arial" pitchFamily="34" charset="0"/>
              </a:rPr>
              <a:t> باید:</a:t>
            </a:r>
          </a:p>
          <a:p>
            <a:pPr algn="just" rtl="1">
              <a:buNone/>
            </a:pPr>
            <a:r>
              <a:rPr lang="fa-IR" sz="2800" b="1" dirty="0" smtClean="0">
                <a:solidFill>
                  <a:srgbClr val="203021"/>
                </a:solidFill>
                <a:latin typeface="Arial" pitchFamily="34" charset="0"/>
                <a:cs typeface="Arial" pitchFamily="34" charset="0"/>
              </a:rPr>
              <a:t>      - به این مادران کمک کنند.</a:t>
            </a:r>
          </a:p>
          <a:p>
            <a:pPr algn="just" rtl="1">
              <a:buNone/>
            </a:pPr>
            <a:r>
              <a:rPr lang="fa-IR" sz="2800" b="1" dirty="0" smtClean="0">
                <a:solidFill>
                  <a:srgbClr val="203021"/>
                </a:solidFill>
                <a:latin typeface="Arial" pitchFamily="34" charset="0"/>
                <a:cs typeface="Arial" pitchFamily="34" charset="0"/>
              </a:rPr>
              <a:t>      - بهترین شیردوش ها را فراهم نمایند. </a:t>
            </a:r>
          </a:p>
          <a:p>
            <a:pPr algn="just" rtl="1">
              <a:buNone/>
            </a:pPr>
            <a:r>
              <a:rPr lang="fa-IR" sz="2800" b="1" dirty="0" smtClean="0">
                <a:solidFill>
                  <a:srgbClr val="203021"/>
                </a:solidFill>
                <a:latin typeface="Arial" pitchFamily="34" charset="0"/>
                <a:cs typeface="Arial" pitchFamily="34" charset="0"/>
              </a:rPr>
              <a:t>      - طرز کار با شیردوش را به مادران آموزش بدهند. </a:t>
            </a:r>
            <a:endParaRPr lang="en-US" sz="2800" b="1" dirty="0">
              <a:solidFill>
                <a:srgbClr val="203021"/>
              </a:solidFill>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643050"/>
            <a:ext cx="7858180" cy="32932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fa-IR" sz="3200" b="1" dirty="0" smtClean="0">
                <a:solidFill>
                  <a:srgbClr val="C00000"/>
                </a:solidFill>
                <a:latin typeface="Arial" pitchFamily="34" charset="0"/>
                <a:cs typeface="Arial" pitchFamily="34" charset="0"/>
              </a:rPr>
              <a:t>پرسنل شاغل در </a:t>
            </a:r>
            <a:r>
              <a:rPr lang="fa-IR" sz="3200" b="1" dirty="0" smtClean="0">
                <a:solidFill>
                  <a:srgbClr val="C00000"/>
                </a:solidFill>
                <a:latin typeface="Arial" pitchFamily="34" charset="0"/>
                <a:cs typeface="Arial" pitchFamily="34" charset="0"/>
              </a:rPr>
              <a:t>بخشهاي </a:t>
            </a:r>
            <a:r>
              <a:rPr lang="fa-IR" sz="3200" b="1" smtClean="0">
                <a:solidFill>
                  <a:srgbClr val="C00000"/>
                </a:solidFill>
                <a:latin typeface="Arial" pitchFamily="34" charset="0"/>
                <a:cs typeface="Arial" pitchFamily="34" charset="0"/>
              </a:rPr>
              <a:t>مرتبط</a:t>
            </a:r>
            <a:r>
              <a:rPr lang="fa-IR" sz="3200" b="1" smtClean="0">
                <a:solidFill>
                  <a:srgbClr val="C00000"/>
                </a:solidFill>
                <a:latin typeface="Arial" pitchFamily="34" charset="0"/>
                <a:cs typeface="Arial" pitchFamily="34" charset="0"/>
              </a:rPr>
              <a:t>:</a:t>
            </a:r>
          </a:p>
          <a:p>
            <a:pPr algn="ctr" rtl="1"/>
            <a:endParaRPr lang="fa-IR" sz="3200" b="1" dirty="0" smtClean="0">
              <a:solidFill>
                <a:srgbClr val="C00000"/>
              </a:solidFill>
              <a:latin typeface="Arial" pitchFamily="34" charset="0"/>
              <a:cs typeface="Arial" pitchFamily="34" charset="0"/>
            </a:endParaRPr>
          </a:p>
          <a:p>
            <a:pPr algn="just" rtl="1">
              <a:lnSpc>
                <a:spcPct val="150000"/>
              </a:lnSpc>
              <a:buFont typeface="Wingdings" pitchFamily="2" charset="2"/>
              <a:buChar char="v"/>
            </a:pPr>
            <a:r>
              <a:rPr lang="fa-IR" sz="3200" b="1" dirty="0" smtClean="0">
                <a:solidFill>
                  <a:srgbClr val="C00000"/>
                </a:solidFill>
                <a:latin typeface="Arial" pitchFamily="34" charset="0"/>
                <a:cs typeface="Arial" pitchFamily="34" charset="0"/>
              </a:rPr>
              <a:t> </a:t>
            </a:r>
            <a:r>
              <a:rPr lang="fa-IR" sz="3200" b="1" dirty="0" smtClean="0">
                <a:solidFill>
                  <a:srgbClr val="203021"/>
                </a:solidFill>
                <a:latin typeface="Arial" pitchFamily="34" charset="0"/>
                <a:cs typeface="Arial" pitchFamily="34" charset="0"/>
              </a:rPr>
              <a:t> - به این مادران کمک کنند.</a:t>
            </a:r>
          </a:p>
          <a:p>
            <a:pPr algn="just" rtl="1">
              <a:lnSpc>
                <a:spcPct val="150000"/>
              </a:lnSpc>
              <a:buFont typeface="Wingdings" pitchFamily="2" charset="2"/>
              <a:buChar char="v"/>
            </a:pPr>
            <a:r>
              <a:rPr lang="fa-IR" sz="3200" b="1" dirty="0" smtClean="0">
                <a:solidFill>
                  <a:srgbClr val="C00000"/>
                </a:solidFill>
                <a:latin typeface="Arial" pitchFamily="34" charset="0"/>
                <a:cs typeface="Arial" pitchFamily="34" charset="0"/>
              </a:rPr>
              <a:t> </a:t>
            </a:r>
            <a:r>
              <a:rPr lang="fa-IR" sz="3200" b="1" dirty="0" smtClean="0">
                <a:solidFill>
                  <a:srgbClr val="203021"/>
                </a:solidFill>
                <a:latin typeface="Arial" pitchFamily="34" charset="0"/>
                <a:cs typeface="Arial" pitchFamily="34" charset="0"/>
              </a:rPr>
              <a:t>- بهترین شیردوش ها را فراهم نمایند. </a:t>
            </a:r>
          </a:p>
          <a:p>
            <a:pPr algn="just" rtl="1">
              <a:lnSpc>
                <a:spcPct val="150000"/>
              </a:lnSpc>
              <a:buFont typeface="Wingdings" pitchFamily="2" charset="2"/>
              <a:buChar char="v"/>
            </a:pPr>
            <a:r>
              <a:rPr lang="fa-IR" sz="3200" b="1" dirty="0" smtClean="0">
                <a:solidFill>
                  <a:srgbClr val="C00000"/>
                </a:solidFill>
                <a:latin typeface="Arial" pitchFamily="34" charset="0"/>
                <a:cs typeface="Arial" pitchFamily="34" charset="0"/>
              </a:rPr>
              <a:t>-</a:t>
            </a:r>
            <a:r>
              <a:rPr lang="fa-IR" sz="3200" b="1" dirty="0" smtClean="0">
                <a:solidFill>
                  <a:srgbClr val="203021"/>
                </a:solidFill>
                <a:latin typeface="Arial" pitchFamily="34" charset="0"/>
                <a:cs typeface="Arial" pitchFamily="34" charset="0"/>
              </a:rPr>
              <a:t> طرز کار با شیردوش را به مادران آموزش بدهند</a:t>
            </a:r>
            <a:endParaRPr lang="en-US" sz="3200" dirty="0"/>
          </a:p>
        </p:txBody>
      </p:sp>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rtl="1"/>
            <a:r>
              <a:rPr lang="fa-IR" dirty="0" smtClean="0">
                <a:solidFill>
                  <a:srgbClr val="00B050"/>
                </a:solidFill>
              </a:rPr>
              <a:t>كمك به مادر در بخش </a:t>
            </a:r>
            <a:endParaRPr lang="en-US" dirty="0">
              <a:solidFill>
                <a:srgbClr val="00B050"/>
              </a:solidFill>
            </a:endParaRPr>
          </a:p>
        </p:txBody>
      </p:sp>
      <p:pic>
        <p:nvPicPr>
          <p:cNvPr id="4" name="Content Placeholder 3" descr="WhatsApp Image 2019-08-10 at 09.56.35.jpeg"/>
          <p:cNvPicPr>
            <a:picLocks noGrp="1" noChangeAspect="1"/>
          </p:cNvPicPr>
          <p:nvPr>
            <p:ph idx="1"/>
          </p:nvPr>
        </p:nvPicPr>
        <p:blipFill>
          <a:blip r:embed="rId2"/>
          <a:stretch>
            <a:fillRect/>
          </a:stretch>
        </p:blipFill>
        <p:spPr>
          <a:xfrm>
            <a:off x="545609" y="1481138"/>
            <a:ext cx="8052782" cy="4525962"/>
          </a:xfrm>
        </p:spPr>
      </p:pic>
      <p:sp>
        <p:nvSpPr>
          <p:cNvPr id="5" name="Smiley Face 4"/>
          <p:cNvSpPr/>
          <p:nvPr/>
        </p:nvSpPr>
        <p:spPr>
          <a:xfrm>
            <a:off x="214282" y="214290"/>
            <a:ext cx="1143008" cy="121444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8662" y="1428737"/>
            <a:ext cx="7943848" cy="4429156"/>
          </a:xfrm>
        </p:spPr>
        <p:style>
          <a:lnRef idx="2">
            <a:schemeClr val="accent1"/>
          </a:lnRef>
          <a:fillRef idx="1">
            <a:schemeClr val="lt1"/>
          </a:fillRef>
          <a:effectRef idx="0">
            <a:schemeClr val="accent1"/>
          </a:effectRef>
          <a:fontRef idx="minor">
            <a:schemeClr val="dk1"/>
          </a:fontRef>
        </p:style>
        <p:txBody>
          <a:bodyPr/>
          <a:lstStyle/>
          <a:p>
            <a:pPr lvl="0" algn="just" rtl="1">
              <a:lnSpc>
                <a:spcPct val="150000"/>
              </a:lnSpc>
              <a:buFont typeface="Wingdings" pitchFamily="2" charset="2"/>
              <a:buChar char="v"/>
            </a:pPr>
            <a:r>
              <a:rPr lang="fa-IR" sz="2400" b="1" dirty="0" smtClean="0">
                <a:solidFill>
                  <a:schemeClr val="bg2">
                    <a:lumMod val="10000"/>
                  </a:schemeClr>
                </a:solidFill>
                <a:latin typeface="Arial" pitchFamily="34" charset="0"/>
                <a:cs typeface="Arial" pitchFamily="34" charset="0"/>
              </a:rPr>
              <a:t>در مدّت کوتاه ، شیر بیشتری تخلیه کند . </a:t>
            </a:r>
            <a:endParaRPr lang="en-US" sz="2800" b="1" dirty="0" smtClean="0">
              <a:solidFill>
                <a:schemeClr val="bg2">
                  <a:lumMod val="10000"/>
                </a:schemeClr>
              </a:solidFill>
              <a:latin typeface="Arial" pitchFamily="34" charset="0"/>
              <a:cs typeface="B Roya" pitchFamily="2" charset="-78"/>
            </a:endParaRPr>
          </a:p>
          <a:p>
            <a:pPr lvl="0" algn="just" rtl="1">
              <a:lnSpc>
                <a:spcPct val="150000"/>
              </a:lnSpc>
              <a:buFont typeface="Wingdings" pitchFamily="2" charset="2"/>
              <a:buChar char="v"/>
            </a:pPr>
            <a:r>
              <a:rPr lang="fa-IR" sz="2800" b="1" dirty="0" smtClean="0">
                <a:solidFill>
                  <a:schemeClr val="bg2">
                    <a:lumMod val="10000"/>
                  </a:schemeClr>
                </a:solidFill>
                <a:latin typeface="Arial" pitchFamily="34" charset="0"/>
                <a:cs typeface="B Roya" pitchFamily="2" charset="-78"/>
              </a:rPr>
              <a:t>قابل حمل </a:t>
            </a:r>
            <a:endParaRPr lang="en-US" sz="2800" b="1" dirty="0" smtClean="0">
              <a:solidFill>
                <a:schemeClr val="bg2">
                  <a:lumMod val="10000"/>
                </a:schemeClr>
              </a:solidFill>
              <a:latin typeface="Arial" pitchFamily="34" charset="0"/>
              <a:cs typeface="B Roya" pitchFamily="2" charset="-78"/>
            </a:endParaRPr>
          </a:p>
          <a:p>
            <a:pPr lvl="0" algn="just" rtl="1">
              <a:lnSpc>
                <a:spcPct val="150000"/>
              </a:lnSpc>
              <a:buFont typeface="Wingdings" pitchFamily="2" charset="2"/>
              <a:buChar char="v"/>
            </a:pPr>
            <a:r>
              <a:rPr lang="fa-IR" sz="2800" b="1" dirty="0" smtClean="0">
                <a:solidFill>
                  <a:schemeClr val="bg2">
                    <a:lumMod val="10000"/>
                  </a:schemeClr>
                </a:solidFill>
                <a:latin typeface="Arial" pitchFamily="34" charset="0"/>
                <a:cs typeface="B Roya" pitchFamily="2" charset="-78"/>
              </a:rPr>
              <a:t>کم صدا </a:t>
            </a:r>
            <a:endParaRPr lang="en-US" sz="2800" b="1" dirty="0" smtClean="0">
              <a:solidFill>
                <a:schemeClr val="bg2">
                  <a:lumMod val="10000"/>
                </a:schemeClr>
              </a:solidFill>
              <a:latin typeface="Arial" pitchFamily="34" charset="0"/>
              <a:cs typeface="B Roya" pitchFamily="2" charset="-78"/>
            </a:endParaRPr>
          </a:p>
          <a:p>
            <a:pPr lvl="0" algn="just" rtl="1">
              <a:lnSpc>
                <a:spcPct val="150000"/>
              </a:lnSpc>
              <a:buFont typeface="Wingdings" pitchFamily="2" charset="2"/>
              <a:buChar char="v"/>
            </a:pPr>
            <a:r>
              <a:rPr lang="fa-IR" sz="2800" b="1" dirty="0" smtClean="0">
                <a:solidFill>
                  <a:schemeClr val="bg2">
                    <a:lumMod val="10000"/>
                  </a:schemeClr>
                </a:solidFill>
                <a:latin typeface="Arial" pitchFamily="34" charset="0"/>
                <a:cs typeface="B Roya" pitchFamily="2" charset="-78"/>
              </a:rPr>
              <a:t>و قیمت آن مناسب باشد . </a:t>
            </a:r>
            <a:endParaRPr lang="en-US" sz="2800" b="1" dirty="0" smtClean="0">
              <a:solidFill>
                <a:schemeClr val="bg2">
                  <a:lumMod val="10000"/>
                </a:schemeClr>
              </a:solidFill>
              <a:latin typeface="Arial" pitchFamily="34" charset="0"/>
              <a:cs typeface="B Roya" pitchFamily="2" charset="-78"/>
            </a:endParaRPr>
          </a:p>
          <a:p>
            <a:pPr algn="r" rtl="1">
              <a:buFont typeface="Wingdings" pitchFamily="2" charset="2"/>
              <a:buChar char="v"/>
            </a:pPr>
            <a:endParaRPr lang="en-US" sz="2800" dirty="0">
              <a:cs typeface="B Roya" pitchFamily="2" charset="-78"/>
            </a:endParaRPr>
          </a:p>
        </p:txBody>
      </p:sp>
      <p:sp>
        <p:nvSpPr>
          <p:cNvPr id="3" name="Title 2"/>
          <p:cNvSpPr>
            <a:spLocks noGrp="1"/>
          </p:cNvSpPr>
          <p:nvPr>
            <p:ph type="title"/>
          </p:nvPr>
        </p:nvSpPr>
        <p:spPr/>
        <p:txBody>
          <a:bodyPr>
            <a:normAutofit fontScale="90000"/>
          </a:bodyPr>
          <a:lstStyle/>
          <a:p>
            <a:pPr algn="ctr"/>
            <a:r>
              <a:rPr lang="fa-IR" sz="4400" dirty="0" smtClean="0">
                <a:solidFill>
                  <a:srgbClr val="C00000"/>
                </a:solidFill>
                <a:latin typeface="Arial" pitchFamily="34" charset="0"/>
                <a:cs typeface="Arial" pitchFamily="34" charset="0"/>
              </a:rPr>
              <a:t>چه پمپی مناسب تر است؟</a:t>
            </a:r>
            <a:r>
              <a:rPr lang="en-US" sz="4400" dirty="0" smtClean="0">
                <a:solidFill>
                  <a:srgbClr val="C00000"/>
                </a:solidFill>
                <a:latin typeface="Arial" pitchFamily="34" charset="0"/>
                <a:cs typeface="Arial" pitchFamily="34" charset="0"/>
              </a:rPr>
              <a:t/>
            </a:r>
            <a:br>
              <a:rPr lang="en-US" sz="4400" dirty="0" smtClean="0">
                <a:solidFill>
                  <a:srgbClr val="C00000"/>
                </a:solidFill>
                <a:latin typeface="Arial" pitchFamily="34" charset="0"/>
                <a:cs typeface="Arial" pitchFamily="34" charset="0"/>
              </a:rPr>
            </a:br>
            <a:endParaRPr lang="en-US" dirty="0"/>
          </a:p>
        </p:txBody>
      </p:sp>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000108"/>
            <a:ext cx="8215370" cy="5429288"/>
          </a:xfrm>
          <a:ln w="12700">
            <a:solidFill>
              <a:schemeClr val="accent2"/>
            </a:solidFill>
          </a:ln>
        </p:spPr>
        <p:txBody>
          <a:bodyPr>
            <a:normAutofit fontScale="40000" lnSpcReduction="20000"/>
          </a:bodyPr>
          <a:lstStyle/>
          <a:p>
            <a:pPr marL="623887" lvl="0" indent="-514350" algn="just" rtl="1">
              <a:lnSpc>
                <a:spcPct val="120000"/>
              </a:lnSpc>
              <a:buNone/>
            </a:pPr>
            <a:r>
              <a:rPr lang="fa-IR" sz="7400" b="1" dirty="0" smtClean="0">
                <a:solidFill>
                  <a:schemeClr val="bg2">
                    <a:lumMod val="10000"/>
                  </a:schemeClr>
                </a:solidFill>
                <a:latin typeface="Arial" pitchFamily="34" charset="0"/>
                <a:cs typeface="B Roya" pitchFamily="2" charset="-78"/>
              </a:rPr>
              <a:t>1) قبل از دوشیدن شیر دستها را بشوئید . </a:t>
            </a:r>
          </a:p>
          <a:p>
            <a:pPr marL="109537" lvl="0" indent="0" algn="just" rtl="1">
              <a:lnSpc>
                <a:spcPct val="120000"/>
              </a:lnSpc>
              <a:buNone/>
            </a:pPr>
            <a:r>
              <a:rPr lang="fa-IR" sz="6000" b="1" dirty="0" smtClean="0">
                <a:solidFill>
                  <a:schemeClr val="accent6">
                    <a:lumMod val="50000"/>
                  </a:schemeClr>
                </a:solidFill>
                <a:latin typeface="Arial" pitchFamily="34" charset="0"/>
                <a:cs typeface="B Roya" pitchFamily="2" charset="-78"/>
              </a:rPr>
              <a:t>2</a:t>
            </a:r>
            <a:r>
              <a:rPr lang="fa-IR" sz="6200" b="1" dirty="0" smtClean="0">
                <a:solidFill>
                  <a:schemeClr val="accent6">
                    <a:lumMod val="50000"/>
                  </a:schemeClr>
                </a:solidFill>
                <a:latin typeface="Arial" pitchFamily="34" charset="0"/>
                <a:cs typeface="B Nazanin" pitchFamily="2" charset="-78"/>
              </a:rPr>
              <a:t>) قبل از دوشیدن شیر همچنین در فاصله دوشیدن ها، پستان ها را ماساژ دهید.</a:t>
            </a:r>
          </a:p>
          <a:p>
            <a:pPr marL="109537" lvl="0" indent="0" algn="just" rtl="1">
              <a:lnSpc>
                <a:spcPct val="120000"/>
              </a:lnSpc>
              <a:buNone/>
            </a:pPr>
            <a:r>
              <a:rPr lang="fa-IR" sz="7400" b="1" dirty="0" smtClean="0">
                <a:solidFill>
                  <a:schemeClr val="accent6">
                    <a:lumMod val="50000"/>
                  </a:schemeClr>
                </a:solidFill>
                <a:latin typeface="Arial" pitchFamily="34" charset="0"/>
                <a:cs typeface="B Roya" pitchFamily="2" charset="-78"/>
              </a:rPr>
              <a:t>3) </a:t>
            </a:r>
            <a:r>
              <a:rPr lang="fa-IR" sz="7400" b="1" dirty="0" smtClean="0">
                <a:solidFill>
                  <a:srgbClr val="C00000"/>
                </a:solidFill>
                <a:latin typeface="Arial" pitchFamily="34" charset="0"/>
                <a:cs typeface="B Roya" pitchFamily="2" charset="-78"/>
              </a:rPr>
              <a:t>10 دقیقه </a:t>
            </a:r>
            <a:r>
              <a:rPr lang="fa-IR" sz="7400" b="1" dirty="0" smtClean="0">
                <a:solidFill>
                  <a:schemeClr val="accent6">
                    <a:lumMod val="50000"/>
                  </a:schemeClr>
                </a:solidFill>
                <a:latin typeface="Arial" pitchFamily="34" charset="0"/>
                <a:cs typeface="B Roya" pitchFamily="2" charset="-78"/>
              </a:rPr>
              <a:t>دوشیدن هر پستان کافی است. بهتر است که هر دو پستان با هم دوشیده  شوند</a:t>
            </a:r>
            <a:r>
              <a:rPr lang="fa-IR" sz="6200" b="1" dirty="0" smtClean="0">
                <a:solidFill>
                  <a:schemeClr val="accent6">
                    <a:lumMod val="50000"/>
                  </a:schemeClr>
                </a:solidFill>
                <a:latin typeface="Arial" pitchFamily="34" charset="0"/>
                <a:cs typeface="B Roya" pitchFamily="2" charset="-78"/>
              </a:rPr>
              <a:t>.</a:t>
            </a:r>
          </a:p>
          <a:p>
            <a:pPr marL="109537" lvl="0" indent="0" algn="just" rtl="1">
              <a:lnSpc>
                <a:spcPct val="120000"/>
              </a:lnSpc>
              <a:buNone/>
            </a:pPr>
            <a:r>
              <a:rPr lang="fa-IR" sz="7400" b="1" dirty="0" smtClean="0">
                <a:solidFill>
                  <a:schemeClr val="bg2">
                    <a:lumMod val="10000"/>
                  </a:schemeClr>
                </a:solidFill>
                <a:latin typeface="Arial" pitchFamily="34" charset="0"/>
                <a:cs typeface="B Roya" pitchFamily="2" charset="-78"/>
              </a:rPr>
              <a:t>5) در بیمارستان، هر کیت شیردوش برای استفاده یک مادر است مگر، وسایل آن  استریل شود </a:t>
            </a:r>
            <a:r>
              <a:rPr lang="fa-IR" sz="6200" b="1" dirty="0" smtClean="0">
                <a:solidFill>
                  <a:schemeClr val="bg2">
                    <a:lumMod val="10000"/>
                  </a:schemeClr>
                </a:solidFill>
                <a:latin typeface="Arial" pitchFamily="34" charset="0"/>
                <a:cs typeface="B Roya" pitchFamily="2" charset="-78"/>
              </a:rPr>
              <a:t>. </a:t>
            </a:r>
          </a:p>
          <a:p>
            <a:pPr marL="109537" lvl="0" indent="0" algn="just" rtl="1">
              <a:lnSpc>
                <a:spcPct val="120000"/>
              </a:lnSpc>
              <a:buNone/>
            </a:pPr>
            <a:r>
              <a:rPr lang="fa-IR" sz="7400" b="1" dirty="0" smtClean="0">
                <a:solidFill>
                  <a:schemeClr val="accent6">
                    <a:lumMod val="50000"/>
                  </a:schemeClr>
                </a:solidFill>
                <a:latin typeface="Arial" pitchFamily="34" charset="0"/>
                <a:cs typeface="B Roya" pitchFamily="2" charset="-78"/>
              </a:rPr>
              <a:t>6) شیردوش های مورد استفاده درمنزل اگر فقط توسط مادر استفاده می شود نیازی به</a:t>
            </a:r>
          </a:p>
          <a:p>
            <a:pPr marL="109537" lvl="0" indent="0" algn="just" rtl="1">
              <a:lnSpc>
                <a:spcPct val="120000"/>
              </a:lnSpc>
              <a:buNone/>
            </a:pPr>
            <a:r>
              <a:rPr lang="fa-IR" sz="6200" b="1" dirty="0" smtClean="0">
                <a:solidFill>
                  <a:schemeClr val="accent6">
                    <a:lumMod val="50000"/>
                  </a:schemeClr>
                </a:solidFill>
                <a:latin typeface="Arial" pitchFamily="34" charset="0"/>
                <a:cs typeface="B Roya" pitchFamily="2" charset="-78"/>
              </a:rPr>
              <a:t>    استریل کردن ندارد (شستشو کافی است).</a:t>
            </a:r>
          </a:p>
          <a:p>
            <a:pPr marL="109537" lvl="0" indent="0" algn="just" rtl="1">
              <a:lnSpc>
                <a:spcPct val="120000"/>
              </a:lnSpc>
              <a:buNone/>
            </a:pPr>
            <a:r>
              <a:rPr lang="fa-IR" sz="6200" b="1" dirty="0" smtClean="0">
                <a:solidFill>
                  <a:schemeClr val="bg2">
                    <a:lumMod val="10000"/>
                  </a:schemeClr>
                </a:solidFill>
                <a:latin typeface="Arial" pitchFamily="34" charset="0"/>
                <a:cs typeface="B Roya" pitchFamily="2" charset="-78"/>
              </a:rPr>
              <a:t>7) شیردوش های مورد استفاده نوزادان بیمار یا نارس باید استریل شوند.</a:t>
            </a:r>
          </a:p>
          <a:p>
            <a:pPr marL="109537" indent="0" algn="r" rtl="1">
              <a:lnSpc>
                <a:spcPct val="170000"/>
              </a:lnSpc>
              <a:buNone/>
            </a:pPr>
            <a:endParaRPr lang="fa-IR" sz="6000" b="1" dirty="0" smtClean="0"/>
          </a:p>
          <a:p>
            <a:pPr algn="r" rtl="1"/>
            <a:endParaRPr lang="en-US" dirty="0"/>
          </a:p>
        </p:txBody>
      </p:sp>
      <p:sp>
        <p:nvSpPr>
          <p:cNvPr id="3" name="Title 2"/>
          <p:cNvSpPr>
            <a:spLocks noGrp="1"/>
          </p:cNvSpPr>
          <p:nvPr>
            <p:ph type="title"/>
          </p:nvPr>
        </p:nvSpPr>
        <p:spPr>
          <a:xfrm>
            <a:off x="500034" y="357166"/>
            <a:ext cx="8229600" cy="642942"/>
          </a:xfrm>
        </p:spPr>
        <p:txBody>
          <a:bodyPr>
            <a:normAutofit fontScale="90000"/>
          </a:bodyPr>
          <a:lstStyle/>
          <a:p>
            <a:pPr algn="ctr"/>
            <a:r>
              <a:rPr lang="fa-IR" sz="3600" dirty="0" smtClean="0">
                <a:solidFill>
                  <a:srgbClr val="00B050"/>
                </a:solidFill>
              </a:rPr>
              <a:t>راهنمای استفاده از شیردوش های برقی </a:t>
            </a:r>
            <a:r>
              <a:rPr lang="en-US" sz="4400" dirty="0" smtClean="0">
                <a:solidFill>
                  <a:srgbClr val="C00000"/>
                </a:solidFill>
              </a:rPr>
              <a:t/>
            </a:r>
            <a:br>
              <a:rPr lang="en-US" sz="4400" dirty="0" smtClean="0">
                <a:solidFill>
                  <a:srgbClr val="C00000"/>
                </a:solidFill>
              </a:rPr>
            </a:br>
            <a:endParaRPr lang="en-US" dirty="0"/>
          </a:p>
        </p:txBody>
      </p:sp>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92D050"/>
            </a:solidFill>
          </a:ln>
        </p:spPr>
        <p:txBody>
          <a:bodyPr/>
          <a:lstStyle/>
          <a:p>
            <a:pPr lvl="0" algn="just" rtl="1">
              <a:buFont typeface="Wingdings" pitchFamily="2" charset="2"/>
              <a:buChar char="q"/>
            </a:pPr>
            <a:r>
              <a:rPr lang="fa-IR" sz="2400" b="1" dirty="0" smtClean="0">
                <a:solidFill>
                  <a:srgbClr val="203021"/>
                </a:solidFill>
                <a:latin typeface="Arial" pitchFamily="34" charset="0"/>
                <a:cs typeface="Arial" pitchFamily="34" charset="0"/>
              </a:rPr>
              <a:t>طرز دوشیدن شیر باید مانند مکیدن کودک باشد یعنی یک مکش در ثانیه یا 60 مکش در دقیقه </a:t>
            </a:r>
          </a:p>
          <a:p>
            <a:pPr marL="0" lvl="0" indent="0" algn="just" rtl="1">
              <a:buNone/>
            </a:pPr>
            <a:endParaRPr lang="fa-IR" sz="1100" b="1" dirty="0" smtClean="0">
              <a:solidFill>
                <a:srgbClr val="203021"/>
              </a:solidFill>
              <a:latin typeface="Arial" pitchFamily="34" charset="0"/>
              <a:cs typeface="Arial" pitchFamily="34" charset="0"/>
            </a:endParaRPr>
          </a:p>
          <a:p>
            <a:pPr algn="just" rtl="1">
              <a:buFont typeface="Wingdings" pitchFamily="2" charset="2"/>
              <a:buChar char="q"/>
            </a:pPr>
            <a:r>
              <a:rPr lang="fa-IR" sz="2400" b="1" dirty="0" smtClean="0">
                <a:solidFill>
                  <a:srgbClr val="203021"/>
                </a:solidFill>
                <a:latin typeface="Arial" pitchFamily="34" charset="0"/>
                <a:cs typeface="Arial" pitchFamily="34" charset="0"/>
              </a:rPr>
              <a:t>پمپ هایی بهتر عمل می کنند که مشابه حرکات پریستالتیک زبان عمل کنند و دارای فشار مثبت و منفی باشند . </a:t>
            </a:r>
          </a:p>
          <a:p>
            <a:pPr marL="0" indent="0" algn="just" rtl="1">
              <a:buNone/>
            </a:pPr>
            <a:endParaRPr lang="en-US" sz="1100" b="1" dirty="0" smtClean="0">
              <a:solidFill>
                <a:srgbClr val="203021"/>
              </a:solidFill>
              <a:latin typeface="Arial" pitchFamily="34" charset="0"/>
              <a:cs typeface="Arial" pitchFamily="34" charset="0"/>
            </a:endParaRPr>
          </a:p>
          <a:p>
            <a:pPr lvl="0" algn="just" rtl="1">
              <a:buFont typeface="Wingdings" pitchFamily="2" charset="2"/>
              <a:buChar char="q"/>
            </a:pPr>
            <a:r>
              <a:rPr lang="fa-IR" sz="2400" b="1" dirty="0" smtClean="0">
                <a:solidFill>
                  <a:srgbClr val="203021"/>
                </a:solidFill>
                <a:latin typeface="Arial" pitchFamily="34" charset="0"/>
                <a:cs typeface="Arial" pitchFamily="34" charset="0"/>
              </a:rPr>
              <a:t>فشار پمپ نباید از 200 میلی لیتر جیوه تجاوز کند. </a:t>
            </a:r>
          </a:p>
          <a:p>
            <a:pPr marL="0" lvl="0" indent="0" algn="just" rtl="1">
              <a:buNone/>
            </a:pPr>
            <a:endParaRPr lang="en-US" sz="1100" b="1" dirty="0" smtClean="0">
              <a:solidFill>
                <a:srgbClr val="203021"/>
              </a:solidFill>
              <a:latin typeface="Arial" pitchFamily="34" charset="0"/>
              <a:cs typeface="Arial" pitchFamily="34" charset="0"/>
            </a:endParaRPr>
          </a:p>
          <a:p>
            <a:pPr algn="just" rtl="1">
              <a:buFont typeface="Wingdings" pitchFamily="2" charset="2"/>
              <a:buChar char="q"/>
            </a:pPr>
            <a:r>
              <a:rPr lang="fa-IR" sz="2400" b="1" dirty="0" smtClean="0">
                <a:solidFill>
                  <a:srgbClr val="203021"/>
                </a:solidFill>
                <a:latin typeface="Arial" pitchFamily="34" charset="0"/>
                <a:cs typeface="Arial" pitchFamily="34" charset="0"/>
              </a:rPr>
              <a:t>فشار کمتر از 150 و بیش از 220 میلی لیتر جیوه هیچکدام مناسب نیستند. </a:t>
            </a:r>
            <a:r>
              <a:rPr lang="fa-IR" sz="2400" b="1" dirty="0" smtClean="0">
                <a:solidFill>
                  <a:srgbClr val="C00000"/>
                </a:solidFill>
              </a:rPr>
              <a:t>طرز کار با شیردوش های برقی </a:t>
            </a:r>
            <a:endParaRPr lang="en-US" sz="2400" b="1" dirty="0" smtClean="0">
              <a:solidFill>
                <a:srgbClr val="C00000"/>
              </a:solidFill>
            </a:endParaRPr>
          </a:p>
          <a:p>
            <a:pPr algn="r" rtl="1"/>
            <a:endParaRPr lang="en-US" dirty="0"/>
          </a:p>
        </p:txBody>
      </p:sp>
      <p:sp>
        <p:nvSpPr>
          <p:cNvPr id="3" name="Title 2"/>
          <p:cNvSpPr>
            <a:spLocks noGrp="1"/>
          </p:cNvSpPr>
          <p:nvPr>
            <p:ph type="title"/>
          </p:nvPr>
        </p:nvSpPr>
        <p:spPr/>
        <p:txBody>
          <a:bodyPr>
            <a:normAutofit fontScale="90000"/>
          </a:bodyPr>
          <a:lstStyle/>
          <a:p>
            <a:pPr algn="ctr"/>
            <a:r>
              <a:rPr lang="fa-IR" sz="4400" dirty="0" smtClean="0">
                <a:solidFill>
                  <a:srgbClr val="00B050"/>
                </a:solidFill>
              </a:rPr>
              <a:t>طرز کار با شیردوش های برقی </a:t>
            </a:r>
            <a:r>
              <a:rPr lang="en-US" sz="4400" dirty="0" smtClean="0">
                <a:solidFill>
                  <a:srgbClr val="C00000"/>
                </a:solidFill>
              </a:rPr>
              <a:t/>
            </a:r>
            <a:br>
              <a:rPr lang="en-US" sz="4400" dirty="0" smtClean="0">
                <a:solidFill>
                  <a:srgbClr val="C00000"/>
                </a:solidFill>
              </a:rPr>
            </a:br>
            <a:endParaRPr lang="en-US" dirty="0"/>
          </a:p>
        </p:txBody>
      </p:sp>
    </p:spTree>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14290"/>
            <a:ext cx="8286808" cy="5693866"/>
          </a:xfrm>
          <a:prstGeom prst="rect">
            <a:avLst/>
          </a:prstGeom>
          <a:ln w="12700">
            <a:solidFill>
              <a:srgbClr val="92D050"/>
            </a:solidFill>
          </a:ln>
        </p:spPr>
        <p:txBody>
          <a:bodyPr wrap="square">
            <a:spAutoFit/>
          </a:bodyPr>
          <a:lstStyle/>
          <a:p>
            <a:pPr marL="452437" indent="-342900" algn="just" rtl="1">
              <a:buFont typeface="Wingdings" pitchFamily="2" charset="2"/>
              <a:buChar char="q"/>
            </a:pPr>
            <a:r>
              <a:rPr lang="fa-IR" sz="2800" b="1" dirty="0" smtClean="0">
                <a:solidFill>
                  <a:srgbClr val="C00000"/>
                </a:solidFill>
                <a:latin typeface="Arial" pitchFamily="34" charset="0"/>
                <a:cs typeface="Arial" pitchFamily="34" charset="0"/>
              </a:rPr>
              <a:t>در ابتدا با حداقل فشار شروع کنید، سپس به تدریج فشار را زیادتر نمایید تا به حدّ مجاز برسد.</a:t>
            </a:r>
          </a:p>
          <a:p>
            <a:pPr marL="109537" indent="0" algn="just" rtl="1">
              <a:buNone/>
            </a:pPr>
            <a:endParaRPr lang="fa-IR" sz="2800" b="1" dirty="0" smtClean="0">
              <a:solidFill>
                <a:srgbClr val="C00000"/>
              </a:solidFill>
              <a:latin typeface="Arial" pitchFamily="34" charset="0"/>
              <a:cs typeface="Arial" pitchFamily="34" charset="0"/>
            </a:endParaRPr>
          </a:p>
          <a:p>
            <a:pPr marL="452437" indent="-342900" algn="just" rtl="1">
              <a:buFont typeface="Wingdings" pitchFamily="2" charset="2"/>
              <a:buChar char="q"/>
            </a:pPr>
            <a:r>
              <a:rPr lang="fa-IR" sz="2800" b="1" dirty="0" smtClean="0">
                <a:solidFill>
                  <a:srgbClr val="203021"/>
                </a:solidFill>
                <a:latin typeface="Arial" pitchFamily="34" charset="0"/>
                <a:cs typeface="Arial" pitchFamily="34" charset="0"/>
              </a:rPr>
              <a:t>سعی کنید نوک پستان کاملا در وسط قیف شیردوش قرار بگیرد . </a:t>
            </a:r>
          </a:p>
          <a:p>
            <a:pPr marL="109537" indent="0" algn="just" rtl="1">
              <a:buNone/>
            </a:pPr>
            <a:endParaRPr lang="fa-IR" sz="2800" b="1" dirty="0" smtClean="0">
              <a:solidFill>
                <a:srgbClr val="203021"/>
              </a:solidFill>
              <a:latin typeface="Arial" pitchFamily="34" charset="0"/>
              <a:cs typeface="Arial" pitchFamily="34" charset="0"/>
            </a:endParaRPr>
          </a:p>
          <a:p>
            <a:pPr marL="452437" indent="-342900" algn="just" rtl="1">
              <a:buFont typeface="Wingdings" pitchFamily="2" charset="2"/>
              <a:buChar char="q"/>
            </a:pPr>
            <a:r>
              <a:rPr lang="fa-IR" sz="2800" b="1" dirty="0" smtClean="0">
                <a:solidFill>
                  <a:srgbClr val="203021"/>
                </a:solidFill>
                <a:latin typeface="Arial" pitchFamily="34" charset="0"/>
                <a:cs typeface="Arial" pitchFamily="34" charset="0"/>
              </a:rPr>
              <a:t>برای پستان های کوچک از پمپ های با قیف کوچک تر و برای پستان های بزرگ از پمپ های با قیف بزرگ تر استفاده نمایید. </a:t>
            </a:r>
          </a:p>
          <a:p>
            <a:pPr marL="109537" indent="0" algn="just" rtl="1">
              <a:buNone/>
            </a:pPr>
            <a:endParaRPr lang="fa-IR" sz="2800" b="1" dirty="0" smtClean="0">
              <a:solidFill>
                <a:srgbClr val="203021"/>
              </a:solidFill>
              <a:latin typeface="Arial" pitchFamily="34" charset="0"/>
              <a:cs typeface="Arial" pitchFamily="34" charset="0"/>
            </a:endParaRPr>
          </a:p>
          <a:p>
            <a:pPr marL="452437" indent="-342900" algn="just" rtl="1">
              <a:buFont typeface="Wingdings" pitchFamily="2" charset="2"/>
              <a:buChar char="q"/>
            </a:pPr>
            <a:r>
              <a:rPr lang="fa-IR" sz="2800" b="1" dirty="0" smtClean="0">
                <a:solidFill>
                  <a:srgbClr val="203021"/>
                </a:solidFill>
                <a:latin typeface="Arial" pitchFamily="34" charset="0"/>
                <a:cs typeface="Arial" pitchFamily="34" charset="0"/>
              </a:rPr>
              <a:t>درصورت احساس ناراحتی هنگام دوشیدن شیر، روش دوشیدن را کنترل کنید. </a:t>
            </a:r>
          </a:p>
          <a:p>
            <a:pPr marL="109537" indent="0" algn="just" rtl="1">
              <a:buNone/>
            </a:pPr>
            <a:endParaRPr lang="fa-IR" sz="2800" b="1" dirty="0" smtClean="0">
              <a:solidFill>
                <a:srgbClr val="203021"/>
              </a:solidFill>
              <a:latin typeface="Arial" pitchFamily="34" charset="0"/>
              <a:cs typeface="Arial" pitchFamily="34" charset="0"/>
            </a:endParaRPr>
          </a:p>
          <a:p>
            <a:pPr marL="452437" indent="-342900" algn="r" rtl="1">
              <a:buFont typeface="Wingdings" pitchFamily="2" charset="2"/>
              <a:buChar char="q"/>
            </a:pPr>
            <a:r>
              <a:rPr lang="fa-IR" sz="2800" b="1" dirty="0" smtClean="0">
                <a:solidFill>
                  <a:srgbClr val="203021"/>
                </a:solidFill>
                <a:latin typeface="Arial" pitchFamily="34" charset="0"/>
                <a:cs typeface="Arial" pitchFamily="34" charset="0"/>
              </a:rPr>
              <a:t>روش شستشو و تمیز کردن وسایل پمپ در ورقه راهنما ذکر شده است. </a:t>
            </a:r>
          </a:p>
        </p:txBody>
      </p:sp>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0108"/>
            <a:ext cx="8472518" cy="5007183"/>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lvl="0" indent="0" algn="just" rtl="1">
              <a:buNone/>
            </a:pPr>
            <a:r>
              <a:rPr lang="fa-IR" sz="3600" b="1" dirty="0" smtClean="0">
                <a:solidFill>
                  <a:srgbClr val="C00000"/>
                </a:solidFill>
                <a:latin typeface="Arial" pitchFamily="34" charset="0"/>
                <a:cs typeface="Arial" pitchFamily="34" charset="0"/>
              </a:rPr>
              <a:t>کلّیات:</a:t>
            </a:r>
          </a:p>
          <a:p>
            <a:pPr algn="just" rtl="1">
              <a:buFont typeface="Wingdings" pitchFamily="2" charset="2"/>
              <a:buChar char="Ø"/>
            </a:pPr>
            <a:r>
              <a:rPr lang="fa-IR" sz="2800" b="1" dirty="0" smtClean="0">
                <a:solidFill>
                  <a:srgbClr val="203021"/>
                </a:solidFill>
                <a:latin typeface="Arial" pitchFamily="34" charset="0"/>
                <a:cs typeface="Arial" pitchFamily="34" charset="0"/>
              </a:rPr>
              <a:t>شیرمادر باید در یک مکان خنک و مناسب دوشیده و ذخیره شود تا حفاظت آن حداکثر و آلودگی آن حداقل باشد. </a:t>
            </a:r>
          </a:p>
          <a:p>
            <a:pPr algn="just" rtl="1">
              <a:buFont typeface="Wingdings" pitchFamily="2" charset="2"/>
              <a:buChar char="Ø"/>
            </a:pPr>
            <a:r>
              <a:rPr lang="fa-IR" sz="2800" b="1" dirty="0" smtClean="0">
                <a:solidFill>
                  <a:schemeClr val="accent6">
                    <a:lumMod val="50000"/>
                  </a:schemeClr>
                </a:solidFill>
                <a:latin typeface="Arial" pitchFamily="34" charset="0"/>
                <a:cs typeface="Arial" pitchFamily="34" charset="0"/>
              </a:rPr>
              <a:t>هنگام دوشیدن شیر، برخی میکروب های پوست به آن اضافه می شود. </a:t>
            </a:r>
          </a:p>
          <a:p>
            <a:pPr algn="just" rtl="1">
              <a:buFont typeface="Wingdings" pitchFamily="2" charset="2"/>
              <a:buChar char="Ø"/>
            </a:pPr>
            <a:r>
              <a:rPr lang="fa-IR" sz="2800" b="1" dirty="0" smtClean="0">
                <a:solidFill>
                  <a:srgbClr val="203021"/>
                </a:solidFill>
                <a:latin typeface="Arial" pitchFamily="34" charset="0"/>
                <a:cs typeface="Arial" pitchFamily="34" charset="0"/>
              </a:rPr>
              <a:t>موادّ ایمنی بخش موجود در شیرمادر، آن را از آلوده شدن حفظ می کند.</a:t>
            </a:r>
          </a:p>
          <a:p>
            <a:pPr lvl="0" algn="just" rtl="1">
              <a:buFont typeface="Wingdings" pitchFamily="2" charset="2"/>
              <a:buChar char="Ø"/>
            </a:pPr>
            <a:endParaRPr lang="fa-IR" sz="2800" b="1" dirty="0" smtClean="0">
              <a:solidFill>
                <a:srgbClr val="0070C0"/>
              </a:solidFill>
              <a:latin typeface="Arial" pitchFamily="34" charset="0"/>
              <a:cs typeface="Arial" pitchFamily="34" charset="0"/>
            </a:endParaRPr>
          </a:p>
          <a:p>
            <a:pPr lvl="0" algn="just" rtl="1">
              <a:buFont typeface="Wingdings" pitchFamily="2" charset="2"/>
              <a:buChar char="Ø"/>
            </a:pPr>
            <a:r>
              <a:rPr lang="fa-IR" sz="2800" b="1" dirty="0" smtClean="0">
                <a:solidFill>
                  <a:srgbClr val="0070C0"/>
                </a:solidFill>
                <a:latin typeface="Arial" pitchFamily="34" charset="0"/>
                <a:cs typeface="Arial" pitchFamily="34" charset="0"/>
              </a:rPr>
              <a:t>نگهداری شیر در حرارت مناسب اتاق (کمتر از 25 درجه) و یا در یخچال (4 درجه یا کمتر) به مدت 8 ساعت، از نظر میکروب های شیر اختلاف  قابل توجهی  ندارند.</a:t>
            </a:r>
          </a:p>
          <a:p>
            <a:pPr marL="0" lvl="0" indent="0" algn="just" rtl="1">
              <a:lnSpc>
                <a:spcPct val="170000"/>
              </a:lnSpc>
              <a:buNone/>
            </a:pPr>
            <a:r>
              <a:rPr lang="fa-IR" sz="2800" b="1" dirty="0" smtClean="0">
                <a:solidFill>
                  <a:srgbClr val="0070C0"/>
                </a:solidFill>
                <a:latin typeface="Arial" pitchFamily="34" charset="0"/>
                <a:cs typeface="Arial" pitchFamily="34" charset="0"/>
              </a:rPr>
              <a:t> </a:t>
            </a:r>
            <a:endParaRPr lang="en-US" sz="2800" b="1" dirty="0" smtClean="0">
              <a:solidFill>
                <a:srgbClr val="0070C0"/>
              </a:solidFill>
              <a:latin typeface="Arial" pitchFamily="34" charset="0"/>
              <a:cs typeface="Arial" pitchFamily="34" charset="0"/>
            </a:endParaRPr>
          </a:p>
          <a:p>
            <a:pPr lvl="0" algn="just" rtl="1">
              <a:buFont typeface="Wingdings" pitchFamily="2" charset="2"/>
              <a:buChar char="Ø"/>
            </a:pPr>
            <a:r>
              <a:rPr lang="fa-IR" sz="2800" b="1" dirty="0" smtClean="0">
                <a:solidFill>
                  <a:srgbClr val="203021"/>
                </a:solidFill>
                <a:latin typeface="Arial" pitchFamily="34" charset="0"/>
                <a:cs typeface="Arial" pitchFamily="34" charset="0"/>
              </a:rPr>
              <a:t>نگهداری شیرمادر در دمای بیش از 25 درجه سانتی گراد روش مطمئنی </a:t>
            </a:r>
            <a:r>
              <a:rPr lang="fa-IR" sz="2800" b="1" dirty="0" smtClean="0">
                <a:solidFill>
                  <a:srgbClr val="C00000"/>
                </a:solidFill>
                <a:latin typeface="Arial" pitchFamily="34" charset="0"/>
                <a:cs typeface="Arial" pitchFamily="34" charset="0"/>
              </a:rPr>
              <a:t>نیست </a:t>
            </a:r>
            <a:r>
              <a:rPr lang="fa-IR" sz="2800" b="1" dirty="0" smtClean="0">
                <a:solidFill>
                  <a:srgbClr val="203021"/>
                </a:solidFill>
                <a:latin typeface="Arial" pitchFamily="34" charset="0"/>
                <a:cs typeface="Arial" pitchFamily="34" charset="0"/>
              </a:rPr>
              <a:t>و نگهداری شیر در دمای 37 درجه سانتی گراد اصلاً </a:t>
            </a:r>
            <a:r>
              <a:rPr lang="fa-IR" sz="2800" b="1" dirty="0" smtClean="0">
                <a:solidFill>
                  <a:srgbClr val="C00000"/>
                </a:solidFill>
                <a:latin typeface="Arial" pitchFamily="34" charset="0"/>
                <a:cs typeface="Arial" pitchFamily="34" charset="0"/>
              </a:rPr>
              <a:t>توصیه نمی شود </a:t>
            </a:r>
            <a:r>
              <a:rPr lang="fa-IR" sz="2800" b="1" dirty="0" smtClean="0">
                <a:solidFill>
                  <a:srgbClr val="203021"/>
                </a:solidFill>
                <a:latin typeface="Arial" pitchFamily="34" charset="0"/>
                <a:cs typeface="Arial" pitchFamily="34" charset="0"/>
              </a:rPr>
              <a:t>.</a:t>
            </a:r>
            <a:endParaRPr lang="en-US" sz="2800" b="1" dirty="0" smtClean="0">
              <a:solidFill>
                <a:srgbClr val="203021"/>
              </a:solidFill>
              <a:latin typeface="Arial" pitchFamily="34" charset="0"/>
              <a:cs typeface="Arial" pitchFamily="34" charset="0"/>
            </a:endParaRPr>
          </a:p>
          <a:p>
            <a:pPr algn="r" rtl="1"/>
            <a:endParaRPr lang="en-US" dirty="0"/>
          </a:p>
        </p:txBody>
      </p:sp>
      <p:sp>
        <p:nvSpPr>
          <p:cNvPr id="3" name="Title 2"/>
          <p:cNvSpPr>
            <a:spLocks noGrp="1"/>
          </p:cNvSpPr>
          <p:nvPr>
            <p:ph type="title"/>
          </p:nvPr>
        </p:nvSpPr>
        <p:spPr>
          <a:xfrm>
            <a:off x="457200" y="274638"/>
            <a:ext cx="8229600" cy="654032"/>
          </a:xfrm>
        </p:spPr>
        <p:txBody>
          <a:bodyPr>
            <a:normAutofit fontScale="90000"/>
          </a:bodyPr>
          <a:lstStyle/>
          <a:p>
            <a:pPr algn="ctr"/>
            <a:r>
              <a:rPr lang="fa-IR" sz="4400" dirty="0" smtClean="0">
                <a:solidFill>
                  <a:srgbClr val="C00000"/>
                </a:solidFill>
                <a:latin typeface="Arial" pitchFamily="34" charset="0"/>
                <a:cs typeface="Arial" pitchFamily="34" charset="0"/>
              </a:rPr>
              <a:t>نحوه نگهداری شیر دوشیده شده مادر</a:t>
            </a:r>
            <a:r>
              <a:rPr lang="en-US" sz="4400" dirty="0" smtClean="0">
                <a:solidFill>
                  <a:srgbClr val="C00000"/>
                </a:solidFill>
                <a:latin typeface="Arial" pitchFamily="34" charset="0"/>
                <a:cs typeface="Arial" pitchFamily="34" charset="0"/>
              </a:rPr>
              <a:t/>
            </a:r>
            <a:br>
              <a:rPr lang="en-US" sz="4400" dirty="0" smtClean="0">
                <a:solidFill>
                  <a:srgbClr val="C00000"/>
                </a:solidFill>
                <a:latin typeface="Arial" pitchFamily="34" charset="0"/>
                <a:cs typeface="Arial" pitchFamily="34" charset="0"/>
              </a:rPr>
            </a:br>
            <a:endParaRPr lang="en-US" dirty="0"/>
          </a:p>
        </p:txBody>
      </p:sp>
    </p:spTree>
  </p:cSld>
  <p:clrMapOvr>
    <a:masterClrMapping/>
  </p:clrMapOvr>
  <p:transition>
    <p:pull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500042"/>
            <a:ext cx="7858180" cy="48320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rtl="1"/>
            <a:r>
              <a:rPr lang="fa-IR" sz="2800" b="1" dirty="0" smtClean="0">
                <a:solidFill>
                  <a:srgbClr val="203021"/>
                </a:solidFill>
                <a:latin typeface="Arial" pitchFamily="34" charset="0"/>
                <a:cs typeface="Arial" pitchFamily="34" charset="0"/>
              </a:rPr>
              <a:t>اگر شیر دوشیده شده مادر حداکثر طی 24ساعت استفاده می شود بهتر است </a:t>
            </a:r>
            <a:r>
              <a:rPr lang="fa-IR" sz="2800" b="1" dirty="0" smtClean="0">
                <a:solidFill>
                  <a:srgbClr val="C00000"/>
                </a:solidFill>
                <a:latin typeface="Arial" pitchFamily="34" charset="0"/>
                <a:cs typeface="Arial" pitchFamily="34" charset="0"/>
              </a:rPr>
              <a:t>در یخچال نگهداری شود تا در فریزر </a:t>
            </a:r>
            <a:r>
              <a:rPr lang="fa-IR" sz="2800" b="1" dirty="0" smtClean="0">
                <a:solidFill>
                  <a:srgbClr val="203021"/>
                </a:solidFill>
                <a:latin typeface="Arial" pitchFamily="34" charset="0"/>
                <a:cs typeface="Arial" pitchFamily="34" charset="0"/>
              </a:rPr>
              <a:t>.</a:t>
            </a:r>
            <a:endParaRPr lang="en-US" sz="2800" b="1" dirty="0" smtClean="0">
              <a:solidFill>
                <a:srgbClr val="203021"/>
              </a:solidFill>
              <a:latin typeface="Arial" pitchFamily="34" charset="0"/>
              <a:cs typeface="Arial" pitchFamily="34" charset="0"/>
            </a:endParaRPr>
          </a:p>
          <a:p>
            <a:pPr lvl="0" algn="just" rtl="1">
              <a:buFont typeface="Wingdings" pitchFamily="2" charset="2"/>
              <a:buChar char="Ø"/>
            </a:pPr>
            <a:r>
              <a:rPr lang="fa-IR" sz="2800" b="1" dirty="0" smtClean="0">
                <a:solidFill>
                  <a:schemeClr val="accent6">
                    <a:lumMod val="50000"/>
                  </a:schemeClr>
                </a:solidFill>
                <a:latin typeface="Arial" pitchFamily="34" charset="0"/>
                <a:cs typeface="Arial" pitchFamily="34" charset="0"/>
              </a:rPr>
              <a:t>شیر تازه دوشیده شده را اوّل یک ساعت در یخچال بگذارید، سپس می توانید آن را به شیری که طی همان روز دوشیده و در یخچال گذاشته اید، اضافه کنید . </a:t>
            </a:r>
          </a:p>
          <a:p>
            <a:pPr lvl="0" algn="just" rtl="1">
              <a:buFont typeface="Wingdings" pitchFamily="2" charset="2"/>
              <a:buChar char="Ø"/>
            </a:pPr>
            <a:r>
              <a:rPr lang="fa-IR" sz="2800" b="1" dirty="0" smtClean="0">
                <a:solidFill>
                  <a:srgbClr val="203021"/>
                </a:solidFill>
                <a:latin typeface="Arial" pitchFamily="34" charset="0"/>
                <a:cs typeface="Arial" pitchFamily="34" charset="0"/>
              </a:rPr>
              <a:t>شیر دوشیده شده هر روز را جدا از شیر دوشیده شده روزهای دیگر نگهداری کنید. </a:t>
            </a:r>
            <a:endParaRPr lang="en-US" sz="2800" b="1" dirty="0" smtClean="0">
              <a:solidFill>
                <a:srgbClr val="203021"/>
              </a:solidFill>
              <a:latin typeface="Arial" pitchFamily="34" charset="0"/>
              <a:cs typeface="Arial" pitchFamily="34" charset="0"/>
            </a:endParaRPr>
          </a:p>
          <a:p>
            <a:pPr lvl="0" algn="just" rtl="1">
              <a:buFont typeface="Wingdings" pitchFamily="2" charset="2"/>
              <a:buChar char="Ø"/>
            </a:pPr>
            <a:r>
              <a:rPr lang="fa-IR" sz="2800" b="1" dirty="0" smtClean="0">
                <a:solidFill>
                  <a:schemeClr val="accent6">
                    <a:lumMod val="50000"/>
                  </a:schemeClr>
                </a:solidFill>
                <a:latin typeface="Arial" pitchFamily="34" charset="0"/>
                <a:cs typeface="Arial" pitchFamily="34" charset="0"/>
              </a:rPr>
              <a:t>تاریخ دوشیدن شیر را بر روی یک بر چسب ضدّ آب بنویسید و روی ظرف شیر بچسبانید. </a:t>
            </a:r>
          </a:p>
          <a:p>
            <a:pPr lvl="0" algn="just" rtl="1">
              <a:buFont typeface="Wingdings" pitchFamily="2" charset="2"/>
              <a:buChar char="Ø"/>
            </a:pPr>
            <a:r>
              <a:rPr lang="fa-IR" sz="2800" b="1" dirty="0" smtClean="0">
                <a:solidFill>
                  <a:srgbClr val="203021"/>
                </a:solidFill>
                <a:latin typeface="Arial" pitchFamily="34" charset="0"/>
                <a:cs typeface="Arial" pitchFamily="34" charset="0"/>
              </a:rPr>
              <a:t>برای محافظت بیشتر، بهتر است ظرف ذخیره شیر را در مجاورت با یک تکه یخ خشک قرار دهید.</a:t>
            </a:r>
            <a:endParaRPr lang="en-US" sz="2800" b="1" dirty="0">
              <a:solidFill>
                <a:srgbClr val="203021"/>
              </a:solidFill>
              <a:latin typeface="Arial" pitchFamily="34" charset="0"/>
              <a:cs typeface="Arial" pitchFamily="34" charset="0"/>
            </a:endParaRPr>
          </a:p>
        </p:txBody>
      </p:sp>
    </p:spTree>
  </p:cSld>
  <p:clrMapOvr>
    <a:masterClrMapping/>
  </p:clrMapOvr>
  <p:transition>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2984"/>
            <a:ext cx="8229600" cy="5286412"/>
          </a:xfrm>
          <a:ln>
            <a:solidFill>
              <a:srgbClr val="00B050"/>
            </a:solidFill>
          </a:ln>
        </p:spPr>
        <p:txBody>
          <a:bodyPr>
            <a:normAutofit/>
          </a:bodyPr>
          <a:lstStyle/>
          <a:p>
            <a:pPr algn="r" rtl="1"/>
            <a:r>
              <a:rPr lang="fa-IR" dirty="0" smtClean="0">
                <a:cs typeface="B Nazanin" pitchFamily="2" charset="-78"/>
              </a:rPr>
              <a:t>اعتماد بنفس مادر</a:t>
            </a:r>
          </a:p>
          <a:p>
            <a:pPr algn="r" rtl="1"/>
            <a:r>
              <a:rPr lang="fa-IR" dirty="0" smtClean="0">
                <a:cs typeface="B Nazanin" pitchFamily="2" charset="-78"/>
              </a:rPr>
              <a:t>احساس درد وپريشاني را از خود دور كند.</a:t>
            </a:r>
          </a:p>
          <a:p>
            <a:pPr algn="r" rtl="1"/>
            <a:r>
              <a:rPr lang="fa-IR" dirty="0" smtClean="0">
                <a:cs typeface="B Nazanin" pitchFamily="2" charset="-78"/>
              </a:rPr>
              <a:t>احساس خوب داشته باشد،به كودك خود فكر كند.</a:t>
            </a:r>
          </a:p>
          <a:p>
            <a:pPr algn="r" rtl="1"/>
            <a:r>
              <a:rPr lang="fa-IR" dirty="0" smtClean="0">
                <a:cs typeface="B Nazanin" pitchFamily="2" charset="-78"/>
              </a:rPr>
              <a:t>مادر در محيط آرام وخلوت ويا در كنار يكي از نزديكان بنشيند.</a:t>
            </a:r>
          </a:p>
          <a:p>
            <a:pPr algn="r" rtl="1"/>
            <a:r>
              <a:rPr lang="fa-IR" dirty="0" smtClean="0">
                <a:cs typeface="B Nazanin" pitchFamily="2" charset="-78"/>
              </a:rPr>
              <a:t>گاه در جمع مادراني كه شير ميدوشند،شركت كند.</a:t>
            </a:r>
          </a:p>
          <a:p>
            <a:pPr algn="r" rtl="1"/>
            <a:r>
              <a:rPr lang="fa-IR" dirty="0" smtClean="0">
                <a:cs typeface="B Nazanin" pitchFamily="2" charset="-78"/>
              </a:rPr>
              <a:t>درصورت امكان شيرخوار را بغل كند وتماس پوستي داشته باشد.</a:t>
            </a:r>
          </a:p>
          <a:p>
            <a:pPr algn="r" rtl="1"/>
            <a:r>
              <a:rPr lang="fa-IR" dirty="0" smtClean="0">
                <a:cs typeface="B Nazanin" pitchFamily="2" charset="-78"/>
              </a:rPr>
              <a:t>درصورت عدم حضور كودك به عكس اونگاه كند.</a:t>
            </a:r>
          </a:p>
          <a:p>
            <a:pPr algn="r" rtl="1"/>
            <a:r>
              <a:rPr lang="fa-IR" dirty="0" smtClean="0">
                <a:cs typeface="B Nazanin" pitchFamily="2" charset="-78"/>
              </a:rPr>
              <a:t>مصرف نوشيدني گرم بجز قهوه داشته باشد.</a:t>
            </a:r>
          </a:p>
          <a:p>
            <a:pPr algn="r" rtl="1"/>
            <a:r>
              <a:rPr lang="fa-IR" dirty="0" smtClean="0">
                <a:cs typeface="B Nazanin" pitchFamily="2" charset="-78"/>
              </a:rPr>
              <a:t>گرم كردن پستانها با كمپرس گرم ويا آبگرم و...</a:t>
            </a:r>
          </a:p>
          <a:p>
            <a:pPr algn="r" rtl="1"/>
            <a:r>
              <a:rPr lang="fa-IR" dirty="0" smtClean="0">
                <a:cs typeface="B Nazanin" pitchFamily="2" charset="-78"/>
              </a:rPr>
              <a:t>ماساژپستانها ومالش پشت مادر.</a:t>
            </a:r>
          </a:p>
          <a:p>
            <a:pPr algn="r" rtl="1"/>
            <a:r>
              <a:rPr lang="fa-IR" dirty="0" smtClean="0">
                <a:cs typeface="B Nazanin" pitchFamily="2" charset="-78"/>
              </a:rPr>
              <a:t>دوشيدن شير از تمام قسمتهاي پستان</a:t>
            </a:r>
            <a:endParaRPr lang="en-US" dirty="0">
              <a:cs typeface="B Nazanin" pitchFamily="2" charset="-78"/>
            </a:endParaRPr>
          </a:p>
        </p:txBody>
      </p:sp>
      <p:sp>
        <p:nvSpPr>
          <p:cNvPr id="3" name="Title 2"/>
          <p:cNvSpPr>
            <a:spLocks noGrp="1"/>
          </p:cNvSpPr>
          <p:nvPr>
            <p:ph type="title"/>
          </p:nvPr>
        </p:nvSpPr>
        <p:spPr>
          <a:xfrm>
            <a:off x="457200" y="274638"/>
            <a:ext cx="8229600" cy="725470"/>
          </a:xfrm>
        </p:spPr>
        <p:style>
          <a:lnRef idx="1">
            <a:schemeClr val="accent1"/>
          </a:lnRef>
          <a:fillRef idx="2">
            <a:schemeClr val="accent1"/>
          </a:fillRef>
          <a:effectRef idx="1">
            <a:schemeClr val="accent1"/>
          </a:effectRef>
          <a:fontRef idx="minor">
            <a:schemeClr val="dk1"/>
          </a:fontRef>
        </p:style>
        <p:txBody>
          <a:bodyPr/>
          <a:lstStyle/>
          <a:p>
            <a:pPr algn="ctr" rtl="1"/>
            <a:r>
              <a:rPr lang="fa-IR" dirty="0" smtClean="0">
                <a:solidFill>
                  <a:srgbClr val="00B050"/>
                </a:solidFill>
              </a:rPr>
              <a:t>روشهاي تحريك ؟؟؟؟</a:t>
            </a:r>
            <a:endParaRPr lang="en-US" dirty="0">
              <a:solidFill>
                <a:srgbClr val="00B050"/>
              </a:solidFill>
            </a:endParaRPr>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642918"/>
            <a:ext cx="8072494" cy="4893647"/>
          </a:xfrm>
          <a:prstGeom prst="rect">
            <a:avLst/>
          </a:prstGeom>
          <a:ln w="12700">
            <a:solidFill>
              <a:srgbClr val="92D050"/>
            </a:solidFill>
          </a:ln>
        </p:spPr>
        <p:txBody>
          <a:bodyPr wrap="square">
            <a:spAutoFit/>
          </a:bodyPr>
          <a:lstStyle/>
          <a:p>
            <a:pPr lvl="0" algn="just" rtl="1">
              <a:buFont typeface="Wingdings" pitchFamily="2" charset="2"/>
              <a:buChar char="Ø"/>
            </a:pPr>
            <a:r>
              <a:rPr lang="fa-IR" sz="2400" b="1" dirty="0" smtClean="0">
                <a:solidFill>
                  <a:srgbClr val="203021"/>
                </a:solidFill>
                <a:latin typeface="Arial" pitchFamily="34" charset="0"/>
                <a:cs typeface="Arial" pitchFamily="34" charset="0"/>
              </a:rPr>
              <a:t>برای فریز کردن، سه چهارم ظرف را پر کنید تا جای یخ زدن داشته باشد.</a:t>
            </a:r>
          </a:p>
          <a:p>
            <a:pPr marL="109537" lvl="0" indent="0" algn="just" rtl="1">
              <a:buNone/>
            </a:pPr>
            <a:endParaRPr lang="fa-IR" sz="2400" b="1" dirty="0" smtClean="0">
              <a:solidFill>
                <a:srgbClr val="203021"/>
              </a:solidFill>
              <a:latin typeface="Arial" pitchFamily="34" charset="0"/>
              <a:cs typeface="Arial" pitchFamily="34" charset="0"/>
            </a:endParaRPr>
          </a:p>
          <a:p>
            <a:pPr lvl="0" algn="just" rtl="1">
              <a:buFont typeface="Wingdings" pitchFamily="2" charset="2"/>
              <a:buChar char="Ø"/>
            </a:pPr>
            <a:r>
              <a:rPr lang="fa-IR" sz="2400" b="1" dirty="0" smtClean="0">
                <a:solidFill>
                  <a:schemeClr val="accent6">
                    <a:lumMod val="50000"/>
                  </a:schemeClr>
                </a:solidFill>
                <a:latin typeface="Arial" pitchFamily="34" charset="0"/>
                <a:cs typeface="Arial" pitchFamily="34" charset="0"/>
              </a:rPr>
              <a:t>مناسب ترین مقدار شیر برای فریز کردن 30 تا 60 حداکثر 120 میلی لیتر است. </a:t>
            </a:r>
          </a:p>
          <a:p>
            <a:pPr marL="109537" lvl="0" indent="0" algn="just" rtl="1">
              <a:buNone/>
            </a:pPr>
            <a:endParaRPr lang="fa-IR" sz="2400" b="1" dirty="0" smtClean="0">
              <a:solidFill>
                <a:schemeClr val="accent6">
                  <a:lumMod val="50000"/>
                </a:schemeClr>
              </a:solidFill>
              <a:latin typeface="Arial" pitchFamily="34" charset="0"/>
              <a:cs typeface="Arial" pitchFamily="34" charset="0"/>
            </a:endParaRPr>
          </a:p>
          <a:p>
            <a:pPr lvl="0" algn="just" rtl="1">
              <a:buFont typeface="Wingdings" pitchFamily="2" charset="2"/>
              <a:buChar char="Ø"/>
            </a:pPr>
            <a:r>
              <a:rPr lang="fa-IR" sz="2400" b="1" dirty="0" smtClean="0">
                <a:solidFill>
                  <a:srgbClr val="C00000"/>
                </a:solidFill>
                <a:latin typeface="Arial" pitchFamily="34" charset="0"/>
                <a:cs typeface="Arial" pitchFamily="34" charset="0"/>
              </a:rPr>
              <a:t>شیر گرم تازه دوشیده شده را به شیرهای فریز شده قبلی اضافه نکنید. </a:t>
            </a:r>
          </a:p>
          <a:p>
            <a:pPr lvl="0" algn="just" rtl="1"/>
            <a:r>
              <a:rPr lang="fa-IR" sz="2400" b="1" dirty="0" smtClean="0">
                <a:solidFill>
                  <a:srgbClr val="203021"/>
                </a:solidFill>
                <a:latin typeface="Arial" pitchFamily="34" charset="0"/>
                <a:cs typeface="Arial" pitchFamily="34" charset="0"/>
              </a:rPr>
              <a:t>    (سبب ذوب نسبی شیر فریز شده و کاهش عوامل حفاظتی آن می شود) </a:t>
            </a:r>
          </a:p>
          <a:p>
            <a:pPr lvl="0" algn="just" rtl="1"/>
            <a:endParaRPr lang="en-US" sz="2400" b="1" dirty="0" smtClean="0">
              <a:solidFill>
                <a:srgbClr val="203021"/>
              </a:solidFill>
              <a:latin typeface="Arial" pitchFamily="34" charset="0"/>
              <a:cs typeface="Arial" pitchFamily="34" charset="0"/>
            </a:endParaRPr>
          </a:p>
          <a:p>
            <a:pPr lvl="0" algn="just" rtl="1">
              <a:buFont typeface="Wingdings" pitchFamily="2" charset="2"/>
              <a:buChar char="Ø"/>
            </a:pPr>
            <a:r>
              <a:rPr lang="fa-IR" sz="2400" b="1" dirty="0" smtClean="0">
                <a:solidFill>
                  <a:srgbClr val="0070C0"/>
                </a:solidFill>
                <a:latin typeface="Arial" pitchFamily="34" charset="0"/>
                <a:cs typeface="Arial" pitchFamily="34" charset="0"/>
              </a:rPr>
              <a:t>شیرهای دوشیده شده قدیمی را زودتر به کار ببرید. </a:t>
            </a:r>
          </a:p>
          <a:p>
            <a:pPr marL="109537" lvl="0" indent="0" algn="just" rtl="1">
              <a:buNone/>
            </a:pPr>
            <a:endParaRPr lang="en-US" sz="2400" b="1" dirty="0" smtClean="0">
              <a:solidFill>
                <a:schemeClr val="accent6">
                  <a:lumMod val="50000"/>
                </a:schemeClr>
              </a:solidFill>
              <a:latin typeface="Arial" pitchFamily="34" charset="0"/>
              <a:cs typeface="Arial" pitchFamily="34" charset="0"/>
            </a:endParaRPr>
          </a:p>
          <a:p>
            <a:pPr lvl="0" algn="just" rtl="1">
              <a:buFont typeface="Wingdings" pitchFamily="2" charset="2"/>
              <a:buChar char="Ø"/>
            </a:pPr>
            <a:r>
              <a:rPr lang="fa-IR" sz="2400" b="1" dirty="0" smtClean="0">
                <a:solidFill>
                  <a:srgbClr val="203021"/>
                </a:solidFill>
                <a:latin typeface="Arial" pitchFamily="34" charset="0"/>
                <a:cs typeface="Arial" pitchFamily="34" charset="0"/>
              </a:rPr>
              <a:t>اگر شیر دوشیده شده را به مهد کودک می سپارید نام کودک را نیز روی برچسب آن بنویسید. </a:t>
            </a:r>
            <a:endParaRPr lang="en-US" sz="2400" b="1" dirty="0" smtClean="0">
              <a:solidFill>
                <a:srgbClr val="203021"/>
              </a:solidFill>
              <a:latin typeface="Arial" pitchFamily="34" charset="0"/>
              <a:cs typeface="Arial" pitchFamily="34" charset="0"/>
            </a:endParaRPr>
          </a:p>
          <a:p>
            <a:pPr algn="r" rtl="1"/>
            <a:endParaRPr lang="en-US" sz="2400" dirty="0"/>
          </a:p>
        </p:txBody>
      </p:sp>
    </p:spTree>
  </p:cSld>
  <p:clrMapOvr>
    <a:masterClrMapping/>
  </p:clrMapOvr>
  <p:transition>
    <p:pull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8670"/>
            <a:ext cx="8229600" cy="5078621"/>
          </a:xfrm>
          <a:ln w="12700">
            <a:solidFill>
              <a:srgbClr val="92D050"/>
            </a:solidFill>
          </a:ln>
        </p:spPr>
        <p:txBody>
          <a:bodyPr>
            <a:normAutofit fontScale="92500" lnSpcReduction="20000"/>
          </a:bodyPr>
          <a:lstStyle/>
          <a:p>
            <a:pPr lvl="0" algn="just" rtl="1"/>
            <a:r>
              <a:rPr lang="fa-IR" sz="2800" b="1" dirty="0" smtClean="0">
                <a:solidFill>
                  <a:srgbClr val="203021"/>
                </a:solidFill>
                <a:latin typeface="Arial" pitchFamily="34" charset="0"/>
                <a:cs typeface="B Roya" pitchFamily="2" charset="-78"/>
              </a:rPr>
              <a:t>شستشوی دست با آب و صابون </a:t>
            </a:r>
            <a:endParaRPr lang="en-US" sz="2800" b="1" dirty="0" smtClean="0">
              <a:solidFill>
                <a:srgbClr val="203021"/>
              </a:solidFill>
              <a:latin typeface="Arial" pitchFamily="34" charset="0"/>
              <a:cs typeface="B Roya" pitchFamily="2" charset="-78"/>
            </a:endParaRPr>
          </a:p>
          <a:p>
            <a:pPr lvl="0" algn="just" rtl="1"/>
            <a:r>
              <a:rPr lang="fa-IR" sz="2800" b="1" dirty="0" smtClean="0">
                <a:solidFill>
                  <a:srgbClr val="203021"/>
                </a:solidFill>
                <a:latin typeface="Arial" pitchFamily="34" charset="0"/>
                <a:cs typeface="B Roya" pitchFamily="2" charset="-78"/>
              </a:rPr>
              <a:t>شستشوی ظروف و جوشاندن آن ها به 20 تا 25 دقیقه </a:t>
            </a:r>
          </a:p>
          <a:p>
            <a:pPr marL="0" lvl="0" indent="0" algn="just" rtl="1">
              <a:buNone/>
            </a:pPr>
            <a:r>
              <a:rPr lang="fa-IR" sz="3200" b="1" dirty="0" smtClean="0">
                <a:solidFill>
                  <a:srgbClr val="C00000"/>
                </a:solidFill>
                <a:latin typeface="Arial" pitchFamily="34" charset="0"/>
                <a:cs typeface="B Roya" pitchFamily="2" charset="-78"/>
              </a:rPr>
              <a:t>  انتخاب ظرف</a:t>
            </a:r>
            <a:endParaRPr lang="en-US" sz="3200" b="1" dirty="0" smtClean="0">
              <a:solidFill>
                <a:srgbClr val="C00000"/>
              </a:solidFill>
              <a:latin typeface="Arial" pitchFamily="34" charset="0"/>
              <a:cs typeface="B Roya" pitchFamily="2" charset="-78"/>
            </a:endParaRPr>
          </a:p>
          <a:p>
            <a:pPr lvl="0" algn="just" rtl="1"/>
            <a:r>
              <a:rPr lang="fa-IR" sz="2800" b="1" dirty="0" smtClean="0">
                <a:solidFill>
                  <a:srgbClr val="1C7A0C"/>
                </a:solidFill>
                <a:latin typeface="Arial" pitchFamily="34" charset="0"/>
                <a:cs typeface="B Roya" pitchFamily="2" charset="-78"/>
              </a:rPr>
              <a:t>استفاده از ظروف شیشه ای بر سایر ظروف ارجح است. </a:t>
            </a:r>
            <a:endParaRPr lang="en-US" sz="2800" b="1" dirty="0" smtClean="0">
              <a:solidFill>
                <a:srgbClr val="1C7A0C"/>
              </a:solidFill>
              <a:latin typeface="Arial" pitchFamily="34" charset="0"/>
              <a:cs typeface="B Roya" pitchFamily="2" charset="-78"/>
            </a:endParaRPr>
          </a:p>
          <a:p>
            <a:pPr marL="0" lvl="0" indent="0" algn="just" rtl="1">
              <a:buNone/>
            </a:pPr>
            <a:r>
              <a:rPr lang="fa-IR" sz="2800" b="1" dirty="0" smtClean="0">
                <a:solidFill>
                  <a:srgbClr val="002060"/>
                </a:solidFill>
                <a:latin typeface="Arial" pitchFamily="34" charset="0"/>
                <a:cs typeface="B Roya" pitchFamily="2" charset="-78"/>
              </a:rPr>
              <a:t>    </a:t>
            </a:r>
            <a:r>
              <a:rPr lang="fa-IR" sz="2800" b="1" dirty="0" smtClean="0">
                <a:solidFill>
                  <a:srgbClr val="203021"/>
                </a:solidFill>
                <a:latin typeface="Arial" pitchFamily="34" charset="0"/>
                <a:cs typeface="B Roya" pitchFamily="2" charset="-78"/>
              </a:rPr>
              <a:t>- دومین انتخاب ، ظروف پلاستیک سخت شفاف </a:t>
            </a:r>
            <a:endParaRPr lang="en-US" sz="2800" b="1" dirty="0" smtClean="0">
              <a:solidFill>
                <a:srgbClr val="203021"/>
              </a:solidFill>
              <a:latin typeface="Arial" pitchFamily="34" charset="0"/>
              <a:cs typeface="B Roya" pitchFamily="2" charset="-78"/>
            </a:endParaRPr>
          </a:p>
          <a:p>
            <a:pPr marL="0" lvl="0" indent="0" algn="just" rtl="1">
              <a:buNone/>
            </a:pPr>
            <a:r>
              <a:rPr lang="fa-IR" sz="2800" b="1" dirty="0" smtClean="0">
                <a:solidFill>
                  <a:srgbClr val="203021"/>
                </a:solidFill>
                <a:latin typeface="Arial" pitchFamily="34" charset="0"/>
                <a:cs typeface="B Roya" pitchFamily="2" charset="-78"/>
              </a:rPr>
              <a:t>    - انتخاب سوم ظروف پلاستیک سخت غیر شفاف است . </a:t>
            </a:r>
            <a:endParaRPr lang="en-US" sz="2800" b="1" dirty="0" smtClean="0">
              <a:solidFill>
                <a:srgbClr val="203021"/>
              </a:solidFill>
              <a:latin typeface="Arial" pitchFamily="34" charset="0"/>
              <a:cs typeface="B Roya" pitchFamily="2" charset="-78"/>
            </a:endParaRPr>
          </a:p>
          <a:p>
            <a:pPr marL="0" lvl="0" indent="0" algn="just" rtl="1">
              <a:buNone/>
            </a:pPr>
            <a:r>
              <a:rPr lang="fa-IR" sz="2800" b="1" dirty="0" smtClean="0">
                <a:solidFill>
                  <a:srgbClr val="203021"/>
                </a:solidFill>
                <a:latin typeface="Arial" pitchFamily="34" charset="0"/>
                <a:cs typeface="B Roya" pitchFamily="2" charset="-78"/>
              </a:rPr>
              <a:t>    - و چهارمین انتخاب ظروف استیل است .</a:t>
            </a:r>
            <a:endParaRPr lang="en-US" sz="2800" b="1" dirty="0" smtClean="0">
              <a:solidFill>
                <a:srgbClr val="203021"/>
              </a:solidFill>
              <a:latin typeface="Arial" pitchFamily="34" charset="0"/>
              <a:cs typeface="B Roya" pitchFamily="2" charset="-78"/>
            </a:endParaRPr>
          </a:p>
          <a:p>
            <a:pPr lvl="0" algn="just" rtl="1"/>
            <a:r>
              <a:rPr lang="fa-IR" sz="2800" b="1" dirty="0" smtClean="0">
                <a:solidFill>
                  <a:srgbClr val="203021"/>
                </a:solidFill>
                <a:latin typeface="Arial" pitchFamily="34" charset="0"/>
                <a:cs typeface="B Roya" pitchFamily="2" charset="-78"/>
              </a:rPr>
              <a:t>نگهداری شیر در ظروف استیل و پلاستیکی سبب کاهش ایمونوگلبولین های شیرمادر می شود . </a:t>
            </a:r>
            <a:endParaRPr lang="en-US" sz="2800" b="1" dirty="0" smtClean="0">
              <a:solidFill>
                <a:srgbClr val="203021"/>
              </a:solidFill>
              <a:latin typeface="Arial" pitchFamily="34" charset="0"/>
              <a:cs typeface="B Roya" pitchFamily="2" charset="-78"/>
            </a:endParaRPr>
          </a:p>
          <a:p>
            <a:pPr lvl="0" algn="just" rtl="1"/>
            <a:r>
              <a:rPr lang="fa-IR" sz="2800" b="1" dirty="0" smtClean="0">
                <a:solidFill>
                  <a:srgbClr val="203021"/>
                </a:solidFill>
                <a:latin typeface="Arial" pitchFamily="34" charset="0"/>
                <a:cs typeface="B Roya" pitchFamily="2" charset="-78"/>
              </a:rPr>
              <a:t>لکوسیت های شیر به دیواره شیشه می چسبند ولی خاصیت خود را از دست نمی دهند . </a:t>
            </a:r>
            <a:endParaRPr lang="en-US" sz="2800" b="1" dirty="0" smtClean="0">
              <a:solidFill>
                <a:srgbClr val="203021"/>
              </a:solidFill>
              <a:latin typeface="Arial" pitchFamily="34" charset="0"/>
              <a:cs typeface="B Roya" pitchFamily="2" charset="-78"/>
            </a:endParaRPr>
          </a:p>
          <a:p>
            <a:pPr lvl="0" algn="just" rtl="1"/>
            <a:r>
              <a:rPr lang="fa-IR" sz="2800" b="1" dirty="0" smtClean="0">
                <a:solidFill>
                  <a:srgbClr val="203021"/>
                </a:solidFill>
                <a:latin typeface="Arial" pitchFamily="34" charset="0"/>
                <a:cs typeface="B Roya" pitchFamily="2" charset="-78"/>
              </a:rPr>
              <a:t>چسبیدن و از بین رفتن لکوسیت ها به ظروف استیل بیشتر از ظروف شیشه </a:t>
            </a:r>
            <a:r>
              <a:rPr lang="fa-IR" sz="2800" b="1" dirty="0" smtClean="0">
                <a:solidFill>
                  <a:srgbClr val="203021"/>
                </a:solidFill>
                <a:latin typeface="Arial" pitchFamily="34" charset="0"/>
                <a:cs typeface="Arial" pitchFamily="34" charset="0"/>
              </a:rPr>
              <a:t>ای است</a:t>
            </a:r>
            <a:endParaRPr lang="en-US" dirty="0"/>
          </a:p>
        </p:txBody>
      </p:sp>
      <p:sp>
        <p:nvSpPr>
          <p:cNvPr id="3" name="Title 2"/>
          <p:cNvSpPr>
            <a:spLocks noGrp="1"/>
          </p:cNvSpPr>
          <p:nvPr>
            <p:ph type="title"/>
          </p:nvPr>
        </p:nvSpPr>
        <p:spPr>
          <a:xfrm>
            <a:off x="457200" y="428604"/>
            <a:ext cx="8229600" cy="571504"/>
          </a:xfrm>
        </p:spPr>
        <p:txBody>
          <a:bodyPr>
            <a:normAutofit fontScale="90000"/>
          </a:bodyPr>
          <a:lstStyle/>
          <a:p>
            <a:pPr algn="ctr"/>
            <a:r>
              <a:rPr lang="fa-IR" sz="4400" dirty="0" smtClean="0">
                <a:solidFill>
                  <a:srgbClr val="C00000"/>
                </a:solidFill>
                <a:latin typeface="Arial" pitchFamily="34" charset="0"/>
                <a:cs typeface="Arial" pitchFamily="34" charset="0"/>
              </a:rPr>
              <a:t>رعایت بهداشت و انتخاب ظرف</a:t>
            </a:r>
            <a:br>
              <a:rPr lang="fa-IR" sz="4400" dirty="0" smtClean="0">
                <a:solidFill>
                  <a:srgbClr val="C00000"/>
                </a:solidFill>
                <a:latin typeface="Arial" pitchFamily="34" charset="0"/>
                <a:cs typeface="Arial" pitchFamily="34" charset="0"/>
              </a:rPr>
            </a:br>
            <a:endParaRPr lang="en-US" dirty="0"/>
          </a:p>
        </p:txBody>
      </p:sp>
    </p:spTree>
  </p:cSld>
  <p:clrMapOvr>
    <a:masterClrMapping/>
  </p:clrMapOvr>
  <p:transition>
    <p:pull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1546"/>
            <a:ext cx="8229600" cy="4935745"/>
          </a:xfrm>
        </p:spPr>
        <p:style>
          <a:lnRef idx="2">
            <a:schemeClr val="accent1"/>
          </a:lnRef>
          <a:fillRef idx="1">
            <a:schemeClr val="lt1"/>
          </a:fillRef>
          <a:effectRef idx="0">
            <a:schemeClr val="accent1"/>
          </a:effectRef>
          <a:fontRef idx="minor">
            <a:schemeClr val="dk1"/>
          </a:fontRef>
        </p:style>
        <p:txBody>
          <a:bodyPr>
            <a:normAutofit fontScale="92500"/>
          </a:bodyPr>
          <a:lstStyle/>
          <a:p>
            <a:pPr marL="0" indent="0" algn="ctr" rtl="1">
              <a:buNone/>
            </a:pPr>
            <a:r>
              <a:rPr lang="fa-IR" sz="2800" b="1" u="sng" dirty="0" smtClean="0">
                <a:solidFill>
                  <a:srgbClr val="00B0F0"/>
                </a:solidFill>
                <a:latin typeface="Arial" pitchFamily="34" charset="0"/>
                <a:cs typeface="Arial" pitchFamily="34" charset="0"/>
              </a:rPr>
              <a:t>رفرنس اول : کتاب </a:t>
            </a:r>
            <a:r>
              <a:rPr lang="en-US" sz="2800" b="1" u="sng" dirty="0" smtClean="0">
                <a:solidFill>
                  <a:srgbClr val="00B0F0"/>
                </a:solidFill>
                <a:latin typeface="Arial" pitchFamily="34" charset="0"/>
                <a:cs typeface="Arial" pitchFamily="34" charset="0"/>
              </a:rPr>
              <a:t>Pediatric  Clinics  Of N.A  2013 </a:t>
            </a:r>
            <a:endParaRPr lang="fa-IR" sz="2800" b="1" u="sng" dirty="0" smtClean="0">
              <a:solidFill>
                <a:srgbClr val="00B0F0"/>
              </a:solidFill>
              <a:latin typeface="Arial" pitchFamily="34" charset="0"/>
              <a:cs typeface="Arial" pitchFamily="34" charset="0"/>
            </a:endParaRPr>
          </a:p>
          <a:p>
            <a:pPr marL="0" indent="0" algn="ctr" rtl="1">
              <a:buNone/>
            </a:pPr>
            <a:endParaRPr lang="en-US" sz="1400" b="1" dirty="0" smtClean="0">
              <a:solidFill>
                <a:srgbClr val="7030A0"/>
              </a:solidFill>
              <a:latin typeface="Arial" pitchFamily="34" charset="0"/>
              <a:cs typeface="Arial" pitchFamily="34" charset="0"/>
            </a:endParaRPr>
          </a:p>
          <a:p>
            <a:pPr lvl="0" algn="just" rtl="1"/>
            <a:r>
              <a:rPr lang="fa-IR" sz="2800" b="1" dirty="0" smtClean="0">
                <a:solidFill>
                  <a:srgbClr val="203021"/>
                </a:solidFill>
                <a:latin typeface="Arial" pitchFamily="34" charset="0"/>
                <a:cs typeface="Arial" pitchFamily="34" charset="0"/>
              </a:rPr>
              <a:t>در درجه حرارت اتاق   </a:t>
            </a:r>
            <a:r>
              <a:rPr lang="en-US" sz="2800" b="1" dirty="0" smtClean="0">
                <a:solidFill>
                  <a:srgbClr val="203021"/>
                </a:solidFill>
                <a:latin typeface="Arial" pitchFamily="34" charset="0"/>
                <a:cs typeface="Arial" pitchFamily="34" charset="0"/>
              </a:rPr>
              <a:t>        </a:t>
            </a:r>
            <a:r>
              <a:rPr lang="fa-IR" sz="2800" b="1" dirty="0" smtClean="0">
                <a:solidFill>
                  <a:srgbClr val="203021"/>
                </a:solidFill>
                <a:latin typeface="Arial" pitchFamily="34" charset="0"/>
                <a:cs typeface="Arial" pitchFamily="34" charset="0"/>
              </a:rPr>
              <a:t>   3 تا 4 ساعت حداکثر تا 8 ساعت </a:t>
            </a:r>
            <a:endParaRPr lang="en-US" sz="2800" b="1" dirty="0" smtClean="0">
              <a:solidFill>
                <a:srgbClr val="203021"/>
              </a:solidFill>
              <a:latin typeface="Arial" pitchFamily="34" charset="0"/>
              <a:cs typeface="Arial" pitchFamily="34" charset="0"/>
            </a:endParaRPr>
          </a:p>
          <a:p>
            <a:pPr marL="0" indent="0" algn="just" rtl="1">
              <a:buNone/>
            </a:pPr>
            <a:r>
              <a:rPr lang="fa-IR" sz="2800" b="1" dirty="0" smtClean="0">
                <a:solidFill>
                  <a:srgbClr val="203021"/>
                </a:solidFill>
                <a:latin typeface="Arial" pitchFamily="34" charset="0"/>
                <a:cs typeface="Arial" pitchFamily="34" charset="0"/>
              </a:rPr>
              <a:t>   </a:t>
            </a:r>
            <a:r>
              <a:rPr lang="fa-IR" sz="2400" b="1" dirty="0" smtClean="0">
                <a:solidFill>
                  <a:srgbClr val="203021"/>
                </a:solidFill>
                <a:latin typeface="Arial" pitchFamily="34" charset="0"/>
                <a:cs typeface="Arial" pitchFamily="34" charset="0"/>
              </a:rPr>
              <a:t>(به شرطی که به روش صحیح و بهداشتی و در یک محل خنک ، شیر دوشیده و ذخیره شود) </a:t>
            </a:r>
          </a:p>
          <a:p>
            <a:pPr marL="0" indent="0" algn="just" rtl="1">
              <a:buNone/>
            </a:pPr>
            <a:endParaRPr lang="en-US" sz="2000" b="1" dirty="0" smtClean="0">
              <a:solidFill>
                <a:srgbClr val="203021"/>
              </a:solidFill>
              <a:latin typeface="Arial" pitchFamily="34" charset="0"/>
              <a:cs typeface="Arial" pitchFamily="34" charset="0"/>
            </a:endParaRPr>
          </a:p>
          <a:p>
            <a:pPr lvl="0" algn="just" rtl="1"/>
            <a:r>
              <a:rPr lang="fa-IR" sz="2800" b="1" dirty="0" smtClean="0">
                <a:solidFill>
                  <a:srgbClr val="203021"/>
                </a:solidFill>
                <a:latin typeface="Arial" pitchFamily="34" charset="0"/>
                <a:cs typeface="Arial" pitchFamily="34" charset="0"/>
              </a:rPr>
              <a:t>یخچال با درجه حرارت 4 و یا کمتر  </a:t>
            </a:r>
            <a:r>
              <a:rPr lang="en-US" sz="2800" b="1" dirty="0" smtClean="0">
                <a:solidFill>
                  <a:srgbClr val="203021"/>
                </a:solidFill>
                <a:latin typeface="Arial" pitchFamily="34" charset="0"/>
                <a:cs typeface="Arial" pitchFamily="34" charset="0"/>
              </a:rPr>
              <a:t>        </a:t>
            </a:r>
            <a:r>
              <a:rPr lang="fa-IR" sz="2800" b="1" dirty="0" smtClean="0">
                <a:solidFill>
                  <a:srgbClr val="203021"/>
                </a:solidFill>
                <a:latin typeface="Arial" pitchFamily="34" charset="0"/>
                <a:cs typeface="Arial" pitchFamily="34" charset="0"/>
              </a:rPr>
              <a:t>        72 ساعت </a:t>
            </a:r>
          </a:p>
          <a:p>
            <a:pPr marL="0" lvl="0" indent="0" algn="just" rtl="1">
              <a:buNone/>
            </a:pPr>
            <a:endParaRPr lang="en-US" sz="2000" b="1" dirty="0" smtClean="0">
              <a:solidFill>
                <a:srgbClr val="203021"/>
              </a:solidFill>
              <a:latin typeface="Arial" pitchFamily="34" charset="0"/>
              <a:cs typeface="Arial" pitchFamily="34" charset="0"/>
            </a:endParaRPr>
          </a:p>
          <a:p>
            <a:pPr lvl="0" algn="just" rtl="1"/>
            <a:r>
              <a:rPr lang="fa-IR" sz="2800" b="1" dirty="0" smtClean="0">
                <a:solidFill>
                  <a:srgbClr val="203021"/>
                </a:solidFill>
                <a:latin typeface="Arial" pitchFamily="34" charset="0"/>
                <a:cs typeface="Arial" pitchFamily="34" charset="0"/>
              </a:rPr>
              <a:t>فریزر  17- درجه یا کمتر </a:t>
            </a:r>
            <a:r>
              <a:rPr lang="en-US" sz="2800" b="1" dirty="0" smtClean="0">
                <a:solidFill>
                  <a:srgbClr val="203021"/>
                </a:solidFill>
                <a:latin typeface="Arial" pitchFamily="34" charset="0"/>
                <a:cs typeface="Arial" pitchFamily="34" charset="0"/>
              </a:rPr>
              <a:t>     </a:t>
            </a:r>
            <a:r>
              <a:rPr lang="fa-IR" sz="2800" b="1" dirty="0" smtClean="0">
                <a:solidFill>
                  <a:srgbClr val="203021"/>
                </a:solidFill>
                <a:latin typeface="Arial" pitchFamily="34" charset="0"/>
                <a:cs typeface="Arial" pitchFamily="34" charset="0"/>
              </a:rPr>
              <a:t> </a:t>
            </a:r>
            <a:r>
              <a:rPr lang="en-US" sz="2800" b="1" dirty="0" smtClean="0">
                <a:solidFill>
                  <a:srgbClr val="203021"/>
                </a:solidFill>
                <a:latin typeface="Arial" pitchFamily="34" charset="0"/>
                <a:cs typeface="Arial" pitchFamily="34" charset="0"/>
              </a:rPr>
              <a:t>                   </a:t>
            </a:r>
            <a:r>
              <a:rPr lang="fa-IR" sz="2800" b="1" dirty="0" smtClean="0">
                <a:solidFill>
                  <a:srgbClr val="203021"/>
                </a:solidFill>
                <a:latin typeface="Arial" pitchFamily="34" charset="0"/>
                <a:cs typeface="Arial" pitchFamily="34" charset="0"/>
              </a:rPr>
              <a:t>  6 تا 12 ماه </a:t>
            </a:r>
            <a:endParaRPr lang="en-US" sz="2800" b="1" dirty="0" smtClean="0">
              <a:solidFill>
                <a:srgbClr val="203021"/>
              </a:solidFill>
              <a:latin typeface="Arial" pitchFamily="34" charset="0"/>
              <a:cs typeface="Arial" pitchFamily="34" charset="0"/>
            </a:endParaRPr>
          </a:p>
          <a:p>
            <a:pPr marL="0" lvl="0" indent="0" algn="just" rtl="1">
              <a:buNone/>
            </a:pPr>
            <a:endParaRPr lang="en-US" sz="2000" b="1" dirty="0" smtClean="0">
              <a:solidFill>
                <a:srgbClr val="203021"/>
              </a:solidFill>
              <a:latin typeface="Arial" pitchFamily="34" charset="0"/>
              <a:cs typeface="Arial" pitchFamily="34" charset="0"/>
            </a:endParaRPr>
          </a:p>
          <a:p>
            <a:pPr lvl="0" algn="just" rtl="1"/>
            <a:r>
              <a:rPr lang="fa-IR" sz="2800" b="1" dirty="0" smtClean="0">
                <a:solidFill>
                  <a:srgbClr val="203021"/>
                </a:solidFill>
                <a:latin typeface="Arial" pitchFamily="34" charset="0"/>
                <a:cs typeface="Arial" pitchFamily="34" charset="0"/>
              </a:rPr>
              <a:t>شیر دوشیده شده اگر بیش از سه ماه ذخیره شود ویتامین </a:t>
            </a:r>
            <a:r>
              <a:rPr lang="en-US" sz="2800" b="1" dirty="0" smtClean="0">
                <a:solidFill>
                  <a:srgbClr val="203021"/>
                </a:solidFill>
                <a:latin typeface="Arial" pitchFamily="34" charset="0"/>
                <a:cs typeface="Arial" pitchFamily="34" charset="0"/>
              </a:rPr>
              <a:t>C</a:t>
            </a:r>
            <a:r>
              <a:rPr lang="fa-IR" sz="2800" b="1" dirty="0" smtClean="0">
                <a:solidFill>
                  <a:srgbClr val="203021"/>
                </a:solidFill>
                <a:latin typeface="Arial" pitchFamily="34" charset="0"/>
                <a:cs typeface="Arial" pitchFamily="34" charset="0"/>
              </a:rPr>
              <a:t> آن کاهش می یابد. </a:t>
            </a:r>
          </a:p>
          <a:p>
            <a:pPr>
              <a:buNone/>
            </a:pPr>
            <a:endParaRPr lang="en-US" dirty="0"/>
          </a:p>
        </p:txBody>
      </p:sp>
      <p:sp>
        <p:nvSpPr>
          <p:cNvPr id="3" name="Title 2"/>
          <p:cNvSpPr>
            <a:spLocks noGrp="1"/>
          </p:cNvSpPr>
          <p:nvPr>
            <p:ph type="title"/>
          </p:nvPr>
        </p:nvSpPr>
        <p:spPr>
          <a:xfrm>
            <a:off x="457200" y="274638"/>
            <a:ext cx="8229600" cy="582594"/>
          </a:xfrm>
        </p:spPr>
        <p:txBody>
          <a:bodyPr>
            <a:normAutofit fontScale="90000"/>
          </a:bodyPr>
          <a:lstStyle/>
          <a:p>
            <a:pPr algn="ctr"/>
            <a:r>
              <a:rPr lang="fa-IR" sz="4400" dirty="0" smtClean="0">
                <a:solidFill>
                  <a:srgbClr val="C00000"/>
                </a:solidFill>
                <a:latin typeface="Arial" pitchFamily="34" charset="0"/>
                <a:cs typeface="Arial" pitchFamily="34" charset="0"/>
              </a:rPr>
              <a:t>مدت زمان نگهداری شیر دوشیده شده مادر</a:t>
            </a:r>
            <a:r>
              <a:rPr lang="en-US" sz="4400" dirty="0" smtClean="0">
                <a:solidFill>
                  <a:srgbClr val="C00000"/>
                </a:solidFill>
                <a:latin typeface="Arial" pitchFamily="34" charset="0"/>
                <a:cs typeface="Arial" pitchFamily="34" charset="0"/>
              </a:rPr>
              <a:t/>
            </a:r>
            <a:br>
              <a:rPr lang="en-US" sz="4400" dirty="0" smtClean="0">
                <a:solidFill>
                  <a:srgbClr val="C00000"/>
                </a:solidFill>
                <a:latin typeface="Arial" pitchFamily="34" charset="0"/>
                <a:cs typeface="Arial" pitchFamily="34" charset="0"/>
              </a:rPr>
            </a:br>
            <a:endParaRPr lang="en-US" dirty="0"/>
          </a:p>
        </p:txBody>
      </p:sp>
    </p:spTree>
  </p:cSld>
  <p:clrMapOvr>
    <a:masterClrMapping/>
  </p:clrMapOvr>
  <p:transition>
    <p:pull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500042"/>
            <a:ext cx="8215370" cy="58169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fa-IR" sz="2800" b="1" u="sng" dirty="0" smtClean="0">
                <a:solidFill>
                  <a:srgbClr val="C00000"/>
                </a:solidFill>
                <a:latin typeface="Arial" pitchFamily="34" charset="0"/>
                <a:cs typeface="Arial" pitchFamily="34" charset="0"/>
              </a:rPr>
              <a:t>رفرنس دوم : </a:t>
            </a:r>
            <a:r>
              <a:rPr lang="en-US" sz="2800" b="1" u="sng" dirty="0" smtClean="0">
                <a:solidFill>
                  <a:srgbClr val="C00000"/>
                </a:solidFill>
                <a:latin typeface="Arial" pitchFamily="34" charset="0"/>
                <a:cs typeface="Arial" pitchFamily="34" charset="0"/>
              </a:rPr>
              <a:t>AAP  2013</a:t>
            </a:r>
            <a:endParaRPr lang="fa-IR" sz="2800" b="1" u="sng" dirty="0" smtClean="0">
              <a:solidFill>
                <a:srgbClr val="C00000"/>
              </a:solidFill>
              <a:latin typeface="Arial" pitchFamily="34" charset="0"/>
              <a:cs typeface="Arial" pitchFamily="34" charset="0"/>
            </a:endParaRPr>
          </a:p>
          <a:p>
            <a:pPr algn="ctr" rtl="1"/>
            <a:endParaRPr lang="en-US" sz="2400" b="1" dirty="0" smtClean="0">
              <a:solidFill>
                <a:srgbClr val="7030A0"/>
              </a:solidFill>
              <a:latin typeface="Arial" pitchFamily="34" charset="0"/>
              <a:cs typeface="Arial" pitchFamily="34" charset="0"/>
            </a:endParaRPr>
          </a:p>
          <a:p>
            <a:pPr lvl="0" algn="just" rtl="1">
              <a:lnSpc>
                <a:spcPct val="150000"/>
              </a:lnSpc>
            </a:pPr>
            <a:r>
              <a:rPr lang="fa-IR" sz="2400" b="1" dirty="0" smtClean="0">
                <a:solidFill>
                  <a:srgbClr val="203021"/>
                </a:solidFill>
                <a:latin typeface="Arial" pitchFamily="34" charset="0"/>
                <a:cs typeface="Arial" pitchFamily="34" charset="0"/>
              </a:rPr>
              <a:t>درجه حرارت اتاق تا 25 درجه سانتی گراد          4 ساعت</a:t>
            </a:r>
          </a:p>
          <a:p>
            <a:pPr lvl="0" algn="just" rtl="1">
              <a:lnSpc>
                <a:spcPct val="150000"/>
              </a:lnSpc>
            </a:pPr>
            <a:r>
              <a:rPr lang="fa-IR" sz="2400" b="1" dirty="0" smtClean="0">
                <a:solidFill>
                  <a:srgbClr val="203021"/>
                </a:solidFill>
                <a:latin typeface="Arial" pitchFamily="34" charset="0"/>
                <a:cs typeface="Arial" pitchFamily="34" charset="0"/>
              </a:rPr>
              <a:t>یخچال (4 درجه سانتی گراد)                         96 ساعت</a:t>
            </a:r>
          </a:p>
          <a:p>
            <a:pPr lvl="0" algn="just" rtl="1">
              <a:lnSpc>
                <a:spcPct val="150000"/>
              </a:lnSpc>
            </a:pPr>
            <a:r>
              <a:rPr lang="fa-IR" sz="2400" b="1" dirty="0" smtClean="0">
                <a:solidFill>
                  <a:srgbClr val="203021"/>
                </a:solidFill>
                <a:latin typeface="Arial" pitchFamily="34" charset="0"/>
                <a:cs typeface="Arial" pitchFamily="34" charset="0"/>
              </a:rPr>
              <a:t>فریزر (20- درجه سانتی گراد)                      3 تا 9 ماه</a:t>
            </a:r>
          </a:p>
          <a:p>
            <a:pPr lvl="0" algn="just" rtl="1">
              <a:lnSpc>
                <a:spcPct val="150000"/>
              </a:lnSpc>
            </a:pPr>
            <a:r>
              <a:rPr lang="fa-IR" sz="2400" b="1" dirty="0" smtClean="0">
                <a:solidFill>
                  <a:srgbClr val="203021"/>
                </a:solidFill>
                <a:latin typeface="Arial" pitchFamily="34" charset="0"/>
                <a:cs typeface="Arial" pitchFamily="34" charset="0"/>
              </a:rPr>
              <a:t>شیر فریز شده ای که در یخچال ذوب شده          24 ساعت</a:t>
            </a:r>
          </a:p>
          <a:p>
            <a:pPr lvl="0" algn="just" rtl="1">
              <a:lnSpc>
                <a:spcPct val="150000"/>
              </a:lnSpc>
            </a:pPr>
            <a:r>
              <a:rPr lang="fa-IR" sz="2400" b="1" dirty="0" smtClean="0">
                <a:solidFill>
                  <a:srgbClr val="203021"/>
                </a:solidFill>
                <a:latin typeface="Arial" pitchFamily="34" charset="0"/>
                <a:cs typeface="Arial" pitchFamily="34" charset="0"/>
              </a:rPr>
              <a:t>                                     </a:t>
            </a:r>
            <a:endParaRPr lang="en-US" sz="2400" b="1" dirty="0" smtClean="0">
              <a:solidFill>
                <a:srgbClr val="203021"/>
              </a:solidFill>
              <a:latin typeface="Arial" pitchFamily="34" charset="0"/>
              <a:cs typeface="Arial" pitchFamily="34" charset="0"/>
            </a:endParaRPr>
          </a:p>
          <a:p>
            <a:pPr algn="r" rtl="1"/>
            <a:r>
              <a:rPr lang="fa-IR" sz="2800" b="1" dirty="0" smtClean="0">
                <a:solidFill>
                  <a:srgbClr val="203021"/>
                </a:solidFill>
                <a:latin typeface="Arial" pitchFamily="34" charset="0"/>
                <a:cs typeface="B Roya" pitchFamily="2" charset="-78"/>
              </a:rPr>
              <a:t>  بررسی های جدید نشان داده است شیر دوشیده شده مادر، در یخچال با   4 درجه حرارت تا 4 روز ( 96 ساعت) سالم باقی می ماند حتی در </a:t>
            </a:r>
            <a:r>
              <a:rPr lang="en-US" sz="2800" b="1" dirty="0" smtClean="0">
                <a:solidFill>
                  <a:srgbClr val="203021"/>
                </a:solidFill>
                <a:latin typeface="Arial" pitchFamily="34" charset="0"/>
                <a:cs typeface="B Roya" pitchFamily="2" charset="-78"/>
              </a:rPr>
              <a:t>NICU</a:t>
            </a:r>
            <a:r>
              <a:rPr lang="fa-IR" sz="2800" b="1" dirty="0" smtClean="0">
                <a:solidFill>
                  <a:srgbClr val="203021"/>
                </a:solidFill>
                <a:latin typeface="Arial" pitchFamily="34" charset="0"/>
                <a:cs typeface="B Roya" pitchFamily="2" charset="-78"/>
              </a:rPr>
              <a:t> هاحتی اگر درِ یخچال چندین بار باز و بسته شود . </a:t>
            </a:r>
            <a:endParaRPr lang="en-US" sz="2800" b="1" dirty="0" smtClean="0">
              <a:solidFill>
                <a:srgbClr val="203021"/>
              </a:solidFill>
              <a:latin typeface="Arial" pitchFamily="34" charset="0"/>
              <a:cs typeface="B Roya" pitchFamily="2" charset="-78"/>
            </a:endParaRPr>
          </a:p>
          <a:p>
            <a:pPr algn="r" rtl="1"/>
            <a:endParaRPr lang="fa-IR" sz="2800" b="1" dirty="0" smtClean="0">
              <a:solidFill>
                <a:srgbClr val="203021"/>
              </a:solidFill>
              <a:latin typeface="Arial" pitchFamily="34" charset="0"/>
              <a:cs typeface="B Roya" pitchFamily="2" charset="-78"/>
            </a:endParaRPr>
          </a:p>
          <a:p>
            <a:pPr algn="r" rtl="1"/>
            <a:endParaRPr lang="en-US" sz="2800" dirty="0">
              <a:cs typeface="B Roya" pitchFamily="2" charset="-78"/>
            </a:endParaRPr>
          </a:p>
        </p:txBody>
      </p:sp>
    </p:spTree>
  </p:cSld>
  <p:clrMapOvr>
    <a:masterClrMapping/>
  </p:clrMapOvr>
  <p:transition>
    <p:pull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689788"/>
            <a:ext cx="8215370" cy="541686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fa-IR" sz="2400" b="1" u="sng" dirty="0" smtClean="0">
                <a:solidFill>
                  <a:srgbClr val="C00000"/>
                </a:solidFill>
                <a:latin typeface="Arial" pitchFamily="34" charset="0"/>
                <a:cs typeface="Arial" pitchFamily="34" charset="0"/>
              </a:rPr>
              <a:t>رفرنس سوم : </a:t>
            </a:r>
            <a:r>
              <a:rPr lang="en-US" sz="2400" b="1" u="sng" dirty="0" smtClean="0">
                <a:solidFill>
                  <a:srgbClr val="C00000"/>
                </a:solidFill>
                <a:latin typeface="Arial" pitchFamily="34" charset="0"/>
                <a:cs typeface="Arial" pitchFamily="34" charset="0"/>
              </a:rPr>
              <a:t>Ruth A </a:t>
            </a:r>
            <a:r>
              <a:rPr lang="en-US" sz="2400" b="1" u="sng" dirty="0" err="1" smtClean="0">
                <a:solidFill>
                  <a:srgbClr val="C00000"/>
                </a:solidFill>
                <a:latin typeface="Arial" pitchFamily="34" charset="0"/>
                <a:cs typeface="Arial" pitchFamily="34" charset="0"/>
              </a:rPr>
              <a:t>Lawrance</a:t>
            </a:r>
            <a:r>
              <a:rPr lang="en-US" sz="2400" b="1" u="sng" dirty="0" smtClean="0">
                <a:solidFill>
                  <a:srgbClr val="C00000"/>
                </a:solidFill>
                <a:latin typeface="Arial" pitchFamily="34" charset="0"/>
                <a:cs typeface="Arial" pitchFamily="34" charset="0"/>
              </a:rPr>
              <a:t>  2011</a:t>
            </a:r>
            <a:endParaRPr lang="fa-IR" sz="2400" b="1" u="sng" dirty="0" smtClean="0">
              <a:solidFill>
                <a:srgbClr val="C00000"/>
              </a:solidFill>
              <a:latin typeface="Arial" pitchFamily="34" charset="0"/>
              <a:cs typeface="Arial" pitchFamily="34" charset="0"/>
            </a:endParaRPr>
          </a:p>
          <a:p>
            <a:pPr algn="ctr" rtl="1"/>
            <a:endParaRPr lang="en-US" b="1" dirty="0" smtClean="0">
              <a:solidFill>
                <a:srgbClr val="7030A0"/>
              </a:solidFill>
              <a:latin typeface="Arial" pitchFamily="34" charset="0"/>
              <a:cs typeface="Arial" pitchFamily="34" charset="0"/>
            </a:endParaRPr>
          </a:p>
          <a:p>
            <a:pPr lvl="0" algn="just" rtl="1"/>
            <a:r>
              <a:rPr lang="fa-IR" sz="2400" b="1" dirty="0" smtClean="0">
                <a:solidFill>
                  <a:srgbClr val="203021"/>
                </a:solidFill>
                <a:latin typeface="Arial" pitchFamily="34" charset="0"/>
                <a:cs typeface="Arial" pitchFamily="34" charset="0"/>
              </a:rPr>
              <a:t>در حرارت اتاق حداکثر تا 25 درجه                         6 تا 8 ساعت</a:t>
            </a:r>
          </a:p>
          <a:p>
            <a:pPr algn="just" rtl="1"/>
            <a:r>
              <a:rPr lang="fa-IR" sz="2400" b="1" dirty="0" smtClean="0">
                <a:solidFill>
                  <a:srgbClr val="203021"/>
                </a:solidFill>
                <a:latin typeface="Arial" pitchFamily="34" charset="0"/>
                <a:cs typeface="Arial" pitchFamily="34" charset="0"/>
              </a:rPr>
              <a:t>        (نگهداری در بیش از 25 درجه مناسب نیست) </a:t>
            </a:r>
            <a:endParaRPr lang="en-US" sz="2400" b="1" dirty="0" smtClean="0">
              <a:solidFill>
                <a:srgbClr val="203021"/>
              </a:solidFill>
              <a:latin typeface="Arial" pitchFamily="34" charset="0"/>
              <a:cs typeface="Arial" pitchFamily="34" charset="0"/>
            </a:endParaRPr>
          </a:p>
          <a:p>
            <a:pPr lvl="0" algn="just" rtl="1"/>
            <a:r>
              <a:rPr lang="fa-IR" sz="2400" b="1" dirty="0" smtClean="0">
                <a:solidFill>
                  <a:srgbClr val="203021"/>
                </a:solidFill>
                <a:latin typeface="Arial" pitchFamily="34" charset="0"/>
                <a:cs typeface="Arial" pitchFamily="34" charset="0"/>
              </a:rPr>
              <a:t>در </a:t>
            </a:r>
            <a:r>
              <a:rPr lang="en-US" sz="2400" b="1" dirty="0" smtClean="0">
                <a:solidFill>
                  <a:srgbClr val="203021"/>
                </a:solidFill>
                <a:latin typeface="Arial" pitchFamily="34" charset="0"/>
                <a:cs typeface="Arial" pitchFamily="34" charset="0"/>
              </a:rPr>
              <a:t>Cooler bag </a:t>
            </a:r>
            <a:r>
              <a:rPr lang="fa-IR" sz="2400" b="1" dirty="0" smtClean="0">
                <a:solidFill>
                  <a:srgbClr val="203021"/>
                </a:solidFill>
                <a:latin typeface="Arial" pitchFamily="34" charset="0"/>
                <a:cs typeface="Arial" pitchFamily="34" charset="0"/>
              </a:rPr>
              <a:t> با </a:t>
            </a:r>
            <a:r>
              <a:rPr lang="en-US" sz="2400" b="1" dirty="0" smtClean="0">
                <a:solidFill>
                  <a:srgbClr val="203021"/>
                </a:solidFill>
                <a:latin typeface="Arial" pitchFamily="34" charset="0"/>
                <a:cs typeface="Arial" pitchFamily="34" charset="0"/>
              </a:rPr>
              <a:t>Ice Packs</a:t>
            </a:r>
            <a:r>
              <a:rPr lang="fa-IR" sz="2400" b="1" dirty="0" smtClean="0">
                <a:solidFill>
                  <a:srgbClr val="203021"/>
                </a:solidFill>
                <a:latin typeface="Arial" pitchFamily="34" charset="0"/>
                <a:cs typeface="Arial" pitchFamily="34" charset="0"/>
              </a:rPr>
              <a:t>                        24 ساعت                                          </a:t>
            </a:r>
          </a:p>
          <a:p>
            <a:pPr lvl="0" algn="just" rtl="1"/>
            <a:r>
              <a:rPr lang="fa-IR" sz="2400" b="1" dirty="0" smtClean="0">
                <a:solidFill>
                  <a:srgbClr val="203021"/>
                </a:solidFill>
                <a:latin typeface="Arial" pitchFamily="34" charset="0"/>
                <a:cs typeface="Arial" pitchFamily="34" charset="0"/>
              </a:rPr>
              <a:t>در یخچال با درجه حرارت 4                                حداکثر تا 5 روز</a:t>
            </a:r>
          </a:p>
          <a:p>
            <a:pPr lvl="0" algn="just" rtl="1"/>
            <a:r>
              <a:rPr lang="fa-IR" sz="2400" b="1" dirty="0" smtClean="0">
                <a:solidFill>
                  <a:srgbClr val="203021"/>
                </a:solidFill>
                <a:latin typeface="Arial" pitchFamily="34" charset="0"/>
                <a:cs typeface="Arial" pitchFamily="34" charset="0"/>
              </a:rPr>
              <a:t>جایخی با 15- درجه سانتی گراد                               2 هفته</a:t>
            </a:r>
          </a:p>
          <a:p>
            <a:pPr lvl="0" algn="just" rtl="1"/>
            <a:r>
              <a:rPr lang="fa-IR" sz="2400" b="1" dirty="0" smtClean="0">
                <a:solidFill>
                  <a:srgbClr val="203021"/>
                </a:solidFill>
                <a:latin typeface="Arial" pitchFamily="34" charset="0"/>
                <a:cs typeface="Arial" pitchFamily="34" charset="0"/>
              </a:rPr>
              <a:t>یخچال فریزر با درب جدا (18- درجه سانتی گراد )        3 تا 6 ماه</a:t>
            </a:r>
          </a:p>
          <a:p>
            <a:pPr lvl="0" algn="just" rtl="1"/>
            <a:r>
              <a:rPr lang="fa-IR" sz="2400" b="1" dirty="0" smtClean="0">
                <a:solidFill>
                  <a:srgbClr val="203021"/>
                </a:solidFill>
                <a:latin typeface="Arial" pitchFamily="34" charset="0"/>
                <a:cs typeface="Arial" pitchFamily="34" charset="0"/>
              </a:rPr>
              <a:t>فریزرهای صنعتی (20-  درجه سانتی گراد)                6 تا 12 ماه</a:t>
            </a:r>
          </a:p>
          <a:p>
            <a:pPr lvl="0" algn="just" rtl="1"/>
            <a:endParaRPr lang="fa-IR" sz="2400" b="1" dirty="0" smtClean="0">
              <a:solidFill>
                <a:srgbClr val="203021"/>
              </a:solidFill>
              <a:latin typeface="Arial" pitchFamily="34" charset="0"/>
              <a:cs typeface="Arial" pitchFamily="34" charset="0"/>
            </a:endParaRPr>
          </a:p>
          <a:p>
            <a:pPr lvl="0" algn="ctr" rtl="1"/>
            <a:r>
              <a:rPr lang="fa-IR" sz="4000" b="1" dirty="0" smtClean="0">
                <a:solidFill>
                  <a:srgbClr val="C00000"/>
                </a:solidFill>
                <a:latin typeface="Arial" pitchFamily="34" charset="0"/>
                <a:cs typeface="Arial" pitchFamily="34" charset="0"/>
              </a:rPr>
              <a:t> توجّه !!!!</a:t>
            </a:r>
          </a:p>
          <a:p>
            <a:pPr lvl="0" algn="ctr" rtl="1"/>
            <a:r>
              <a:rPr lang="fa-IR" sz="2400" b="1" dirty="0" smtClean="0">
                <a:solidFill>
                  <a:srgbClr val="C00000"/>
                </a:solidFill>
                <a:latin typeface="Arial" pitchFamily="34" charset="0"/>
                <a:cs typeface="Arial" pitchFamily="34" charset="0"/>
              </a:rPr>
              <a:t> </a:t>
            </a:r>
            <a:endParaRPr lang="en-US" sz="2400" b="1" dirty="0" smtClean="0">
              <a:solidFill>
                <a:srgbClr val="C00000"/>
              </a:solidFill>
              <a:latin typeface="Arial" pitchFamily="34" charset="0"/>
              <a:cs typeface="Arial" pitchFamily="34" charset="0"/>
            </a:endParaRPr>
          </a:p>
          <a:p>
            <a:pPr algn="ctr" rtl="1"/>
            <a:r>
              <a:rPr lang="fa-IR" sz="2400" b="1" dirty="0" smtClean="0">
                <a:solidFill>
                  <a:srgbClr val="0070C0"/>
                </a:solidFill>
                <a:latin typeface="Arial" pitchFamily="34" charset="0"/>
                <a:cs typeface="Arial" pitchFamily="34" charset="0"/>
              </a:rPr>
              <a:t>این راهنما برای نوزادان سالم و ترم است . </a:t>
            </a:r>
          </a:p>
          <a:p>
            <a:pPr algn="ctr" rtl="1"/>
            <a:r>
              <a:rPr lang="fa-IR" sz="2400" b="1" dirty="0" smtClean="0">
                <a:solidFill>
                  <a:srgbClr val="0070C0"/>
                </a:solidFill>
                <a:latin typeface="Arial" pitchFamily="34" charset="0"/>
                <a:cs typeface="Arial" pitchFamily="34" charset="0"/>
              </a:rPr>
              <a:t>برای نوزادان نارس و یا بیمار راهنمای دیگری وجود دارد. </a:t>
            </a:r>
            <a:endParaRPr lang="en-US" sz="2400" b="1" dirty="0">
              <a:solidFill>
                <a:srgbClr val="0070C0"/>
              </a:solidFill>
              <a:latin typeface="Arial" pitchFamily="34" charset="0"/>
              <a:cs typeface="Arial" pitchFamily="34" charset="0"/>
            </a:endParaRPr>
          </a:p>
        </p:txBody>
      </p:sp>
    </p:spTree>
  </p:cSld>
  <p:clrMapOvr>
    <a:masterClrMapping/>
  </p:clrMapOvr>
  <p:transition>
    <p:pull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92D050"/>
            </a:solidFill>
          </a:ln>
        </p:spPr>
        <p:txBody>
          <a:bodyPr>
            <a:normAutofit fontScale="85000" lnSpcReduction="10000"/>
          </a:bodyPr>
          <a:lstStyle/>
          <a:p>
            <a:pPr algn="just" rtl="1">
              <a:buFont typeface="Wingdings" pitchFamily="2" charset="2"/>
              <a:buChar char="v"/>
            </a:pPr>
            <a:r>
              <a:rPr lang="fa-IR" sz="2800" b="1" dirty="0" smtClean="0">
                <a:solidFill>
                  <a:srgbClr val="203021"/>
                </a:solidFill>
                <a:latin typeface="Arial" pitchFamily="34" charset="0"/>
                <a:cs typeface="Arial" pitchFamily="34" charset="0"/>
              </a:rPr>
              <a:t>اگر امکان مصرف شیر دوشیده شده ظرف 48 ساعت، مقدور نباشد باید آن را فریز کرد. شیرهای دوشیده شده باید جداگانه فریز شوند.</a:t>
            </a:r>
          </a:p>
          <a:p>
            <a:pPr marL="452437" indent="-342900" algn="just" rtl="1">
              <a:buFont typeface="Wingdings" pitchFamily="2" charset="2"/>
              <a:buChar char="v"/>
            </a:pPr>
            <a:r>
              <a:rPr lang="fa-IR" sz="2800" b="1" dirty="0" smtClean="0">
                <a:solidFill>
                  <a:srgbClr val="203021"/>
                </a:solidFill>
                <a:latin typeface="Arial" pitchFamily="34" charset="0"/>
                <a:cs typeface="Arial" pitchFamily="34" charset="0"/>
              </a:rPr>
              <a:t>شیر اگر به روش مناسب فریز شود، حداقل برای مدت سه ماه قابل نگهداری است.</a:t>
            </a:r>
          </a:p>
          <a:p>
            <a:pPr marL="452437" indent="-342900" algn="just" rtl="1">
              <a:buFont typeface="Wingdings" pitchFamily="2" charset="2"/>
              <a:buChar char="v"/>
            </a:pPr>
            <a:r>
              <a:rPr lang="fa-IR" sz="2800" b="1" dirty="0" smtClean="0">
                <a:solidFill>
                  <a:srgbClr val="203021"/>
                </a:solidFill>
                <a:latin typeface="Arial" pitchFamily="34" charset="0"/>
                <a:cs typeface="Arial" pitchFamily="34" charset="0"/>
              </a:rPr>
              <a:t>شیر را در درب فریزر نباید نگهداری کرد. </a:t>
            </a:r>
          </a:p>
          <a:p>
            <a:pPr marL="452437" indent="-342900" algn="just" rtl="1">
              <a:buFont typeface="Wingdings" pitchFamily="2" charset="2"/>
              <a:buChar char="v"/>
            </a:pPr>
            <a:r>
              <a:rPr lang="fa-IR" sz="2800" b="1" dirty="0" smtClean="0">
                <a:solidFill>
                  <a:srgbClr val="1C7A0C"/>
                </a:solidFill>
                <a:latin typeface="Arial" pitchFamily="34" charset="0"/>
                <a:cs typeface="Arial" pitchFamily="34" charset="0"/>
              </a:rPr>
              <a:t>فریز کردن برعکس حرارت دادن، بسیاری از مواد مغذی و ایمنی بخش</a:t>
            </a:r>
          </a:p>
          <a:p>
            <a:pPr marL="109537" indent="0" algn="just" rtl="1">
              <a:buNone/>
            </a:pPr>
            <a:r>
              <a:rPr lang="fa-IR" sz="2800" b="1" dirty="0" smtClean="0">
                <a:solidFill>
                  <a:srgbClr val="1C7A0C"/>
                </a:solidFill>
                <a:latin typeface="Arial" pitchFamily="34" charset="0"/>
                <a:cs typeface="Arial" pitchFamily="34" charset="0"/>
              </a:rPr>
              <a:t>    شیرمادر را حفظ می کند.</a:t>
            </a:r>
            <a:endParaRPr lang="fa-IR" sz="2800" b="1" dirty="0" smtClean="0">
              <a:solidFill>
                <a:srgbClr val="002060"/>
              </a:solidFill>
              <a:latin typeface="Arial" pitchFamily="34" charset="0"/>
              <a:cs typeface="Arial" pitchFamily="34" charset="0"/>
            </a:endParaRPr>
          </a:p>
          <a:p>
            <a:pPr marL="452437" indent="-342900" algn="just" rtl="1">
              <a:buFont typeface="Wingdings" pitchFamily="2" charset="2"/>
              <a:buChar char="v"/>
            </a:pPr>
            <a:r>
              <a:rPr lang="fa-IR" sz="2800" b="1" dirty="0" smtClean="0">
                <a:solidFill>
                  <a:srgbClr val="203021"/>
                </a:solidFill>
                <a:latin typeface="Arial" pitchFamily="34" charset="0"/>
                <a:cs typeface="Arial" pitchFamily="34" charset="0"/>
              </a:rPr>
              <a:t>فریزرهای نگهداری شیر باید:</a:t>
            </a:r>
          </a:p>
          <a:p>
            <a:pPr marL="109537" indent="0" algn="just" rtl="1">
              <a:buNone/>
            </a:pPr>
            <a:r>
              <a:rPr lang="fa-IR" sz="2800" b="1" dirty="0" smtClean="0">
                <a:solidFill>
                  <a:srgbClr val="203021"/>
                </a:solidFill>
                <a:latin typeface="Arial" pitchFamily="34" charset="0"/>
                <a:cs typeface="Arial" pitchFamily="34" charset="0"/>
              </a:rPr>
              <a:t>      - یک ترمومتر و یک زنگ هشدار داشته باشند.</a:t>
            </a:r>
          </a:p>
          <a:p>
            <a:pPr marL="109537" indent="0" algn="just" rtl="1">
              <a:buNone/>
            </a:pPr>
            <a:r>
              <a:rPr lang="fa-IR" sz="2800" b="1" dirty="0" smtClean="0">
                <a:solidFill>
                  <a:srgbClr val="203021"/>
                </a:solidFill>
                <a:latin typeface="Arial" pitchFamily="34" charset="0"/>
                <a:cs typeface="Arial" pitchFamily="34" charset="0"/>
              </a:rPr>
              <a:t>      - مکرر باز و بسته نشوند تا شیر به مدت طولانی تر یعنی حداکثر 9 ماه </a:t>
            </a:r>
          </a:p>
          <a:p>
            <a:pPr marL="109537" indent="0" algn="just" rtl="1">
              <a:buNone/>
            </a:pPr>
            <a:r>
              <a:rPr lang="fa-IR" sz="2800" b="1" dirty="0" smtClean="0">
                <a:solidFill>
                  <a:srgbClr val="203021"/>
                </a:solidFill>
                <a:latin typeface="Arial" pitchFamily="34" charset="0"/>
                <a:cs typeface="Arial" pitchFamily="34" charset="0"/>
              </a:rPr>
              <a:t>        نگهداری شود.</a:t>
            </a:r>
            <a:endParaRPr lang="en-US" sz="2800" b="1" dirty="0" smtClean="0">
              <a:solidFill>
                <a:srgbClr val="203021"/>
              </a:solidFill>
              <a:latin typeface="Arial" pitchFamily="34" charset="0"/>
              <a:cs typeface="Arial" pitchFamily="34" charset="0"/>
            </a:endParaRPr>
          </a:p>
          <a:p>
            <a:endParaRPr lang="en-US" dirty="0"/>
          </a:p>
        </p:txBody>
      </p:sp>
      <p:sp>
        <p:nvSpPr>
          <p:cNvPr id="3" name="Title 2"/>
          <p:cNvSpPr>
            <a:spLocks noGrp="1"/>
          </p:cNvSpPr>
          <p:nvPr>
            <p:ph type="title"/>
          </p:nvPr>
        </p:nvSpPr>
        <p:spPr/>
        <p:txBody>
          <a:bodyPr>
            <a:normAutofit fontScale="90000"/>
          </a:bodyPr>
          <a:lstStyle/>
          <a:p>
            <a:pPr algn="ctr"/>
            <a:r>
              <a:rPr lang="fa-IR" sz="4400" dirty="0" smtClean="0">
                <a:solidFill>
                  <a:srgbClr val="C00000"/>
                </a:solidFill>
                <a:latin typeface="Arial" pitchFamily="34" charset="0"/>
                <a:cs typeface="Arial" pitchFamily="34" charset="0"/>
              </a:rPr>
              <a:t>فریزکردن شیر (20- درجه) </a:t>
            </a:r>
            <a:r>
              <a:rPr lang="en-US" sz="4400" dirty="0" smtClean="0">
                <a:solidFill>
                  <a:srgbClr val="C00000"/>
                </a:solidFill>
                <a:latin typeface="Arial" pitchFamily="34" charset="0"/>
                <a:cs typeface="Arial" pitchFamily="34" charset="0"/>
              </a:rPr>
              <a:t/>
            </a:r>
            <a:br>
              <a:rPr lang="en-US" sz="4400" dirty="0" smtClean="0">
                <a:solidFill>
                  <a:srgbClr val="C00000"/>
                </a:solidFill>
                <a:latin typeface="Arial" pitchFamily="34" charset="0"/>
                <a:cs typeface="Arial" pitchFamily="34" charset="0"/>
              </a:rPr>
            </a:br>
            <a:endParaRPr lang="en-US" dirty="0"/>
          </a:p>
        </p:txBody>
      </p:sp>
    </p:spTree>
  </p:cSld>
  <p:clrMapOvr>
    <a:masterClrMapping/>
  </p:clrMapOvr>
  <p:transition>
    <p:pull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w="12700">
            <a:solidFill>
              <a:srgbClr val="92D050"/>
            </a:solidFill>
          </a:ln>
        </p:spPr>
        <p:txBody>
          <a:bodyPr>
            <a:normAutofit fontScale="85000" lnSpcReduction="10000"/>
          </a:bodyPr>
          <a:lstStyle/>
          <a:p>
            <a:pPr marL="0" indent="0" algn="just" rtl="1">
              <a:buNone/>
            </a:pPr>
            <a:r>
              <a:rPr lang="fa-IR" sz="2800" b="1" dirty="0" smtClean="0">
                <a:solidFill>
                  <a:srgbClr val="203021"/>
                </a:solidFill>
                <a:latin typeface="Arial" pitchFamily="34" charset="0"/>
                <a:cs typeface="Arial" pitchFamily="34" charset="0"/>
              </a:rPr>
              <a:t>به 2 طریق است:</a:t>
            </a:r>
          </a:p>
          <a:p>
            <a:pPr marL="0" indent="0" algn="just" rtl="1">
              <a:buNone/>
            </a:pPr>
            <a:endParaRPr lang="fa-IR" sz="1000" b="1" dirty="0" smtClean="0">
              <a:solidFill>
                <a:srgbClr val="203021"/>
              </a:solidFill>
              <a:latin typeface="Arial" pitchFamily="34" charset="0"/>
              <a:cs typeface="Arial" pitchFamily="34" charset="0"/>
            </a:endParaRPr>
          </a:p>
          <a:p>
            <a:pPr marL="0" indent="0" algn="just" rtl="1">
              <a:buNone/>
            </a:pPr>
            <a:r>
              <a:rPr lang="fa-IR" sz="2800" b="1" dirty="0" smtClean="0">
                <a:solidFill>
                  <a:srgbClr val="203021"/>
                </a:solidFill>
                <a:latin typeface="Arial" pitchFamily="34" charset="0"/>
                <a:cs typeface="Arial" pitchFamily="34" charset="0"/>
              </a:rPr>
              <a:t> 1) شب قبل، شیر فریزشده را در یخچال بگذارید تا روز بعد شیرخوار آن را </a:t>
            </a:r>
          </a:p>
          <a:p>
            <a:pPr marL="0" indent="0" algn="just" rtl="1">
              <a:buNone/>
            </a:pPr>
            <a:r>
              <a:rPr lang="fa-IR" sz="2800" b="1" dirty="0" smtClean="0">
                <a:solidFill>
                  <a:srgbClr val="203021"/>
                </a:solidFill>
                <a:latin typeface="Arial" pitchFamily="34" charset="0"/>
                <a:cs typeface="Arial" pitchFamily="34" charset="0"/>
              </a:rPr>
              <a:t>     به همان صورت سرد یا شیر با دمای اتاق و یا شیر گرم استفاده کند .</a:t>
            </a:r>
            <a:endParaRPr lang="en-US" sz="2800" b="1" dirty="0" smtClean="0">
              <a:solidFill>
                <a:srgbClr val="203021"/>
              </a:solidFill>
              <a:latin typeface="Arial" pitchFamily="34" charset="0"/>
              <a:cs typeface="Arial" pitchFamily="34" charset="0"/>
            </a:endParaRPr>
          </a:p>
          <a:p>
            <a:pPr marL="0" lvl="0" indent="0" algn="just" rtl="1">
              <a:buNone/>
            </a:pPr>
            <a:r>
              <a:rPr lang="fa-IR" sz="2800" b="1" dirty="0" smtClean="0">
                <a:solidFill>
                  <a:srgbClr val="203021"/>
                </a:solidFill>
                <a:latin typeface="Arial" pitchFamily="34" charset="0"/>
                <a:cs typeface="Arial" pitchFamily="34" charset="0"/>
              </a:rPr>
              <a:t>2) اگر می خواهید شیری را که بلافاصله از فریزر خارج کرده اید استفاده کنید،</a:t>
            </a:r>
          </a:p>
          <a:p>
            <a:pPr marL="0" lvl="0" indent="0" algn="just" rtl="1">
              <a:buNone/>
            </a:pPr>
            <a:r>
              <a:rPr lang="fa-IR" sz="2800" b="1" dirty="0" smtClean="0">
                <a:solidFill>
                  <a:srgbClr val="203021"/>
                </a:solidFill>
                <a:latin typeface="Arial" pitchFamily="34" charset="0"/>
                <a:cs typeface="Arial" pitchFamily="34" charset="0"/>
              </a:rPr>
              <a:t>    آن را:</a:t>
            </a:r>
          </a:p>
          <a:p>
            <a:pPr marL="0" lvl="0" indent="0" algn="just" rtl="1">
              <a:buNone/>
            </a:pPr>
            <a:r>
              <a:rPr lang="fa-IR" sz="2800" b="1" dirty="0" smtClean="0">
                <a:solidFill>
                  <a:srgbClr val="002060"/>
                </a:solidFill>
                <a:latin typeface="Arial" pitchFamily="34" charset="0"/>
                <a:cs typeface="Arial" pitchFamily="34" charset="0"/>
              </a:rPr>
              <a:t>     </a:t>
            </a:r>
            <a:r>
              <a:rPr lang="fa-IR" sz="2800" b="1" dirty="0" smtClean="0">
                <a:solidFill>
                  <a:srgbClr val="C00000"/>
                </a:solidFill>
                <a:latin typeface="Arial" pitchFamily="34" charset="0"/>
                <a:cs typeface="Arial" pitchFamily="34" charset="0"/>
              </a:rPr>
              <a:t>* </a:t>
            </a:r>
            <a:r>
              <a:rPr lang="fa-IR" sz="2800" b="1" dirty="0" smtClean="0">
                <a:solidFill>
                  <a:srgbClr val="002060"/>
                </a:solidFill>
                <a:latin typeface="Arial" pitchFamily="34" charset="0"/>
                <a:cs typeface="Arial" pitchFamily="34" charset="0"/>
              </a:rPr>
              <a:t> </a:t>
            </a:r>
            <a:r>
              <a:rPr lang="fa-IR" sz="2800" b="1" dirty="0" smtClean="0">
                <a:solidFill>
                  <a:srgbClr val="203021"/>
                </a:solidFill>
                <a:latin typeface="Arial" pitchFamily="34" charset="0"/>
                <a:cs typeface="Arial" pitchFamily="34" charset="0"/>
              </a:rPr>
              <a:t>زیر شیر آب گرم بگیرید. </a:t>
            </a:r>
          </a:p>
          <a:p>
            <a:pPr marL="0" lvl="0" indent="0" algn="just" rtl="1">
              <a:buNone/>
            </a:pPr>
            <a:r>
              <a:rPr lang="fa-IR" sz="2800" b="1" dirty="0" smtClean="0">
                <a:solidFill>
                  <a:srgbClr val="002060"/>
                </a:solidFill>
                <a:latin typeface="Arial" pitchFamily="34" charset="0"/>
                <a:cs typeface="Arial" pitchFamily="34" charset="0"/>
              </a:rPr>
              <a:t>     </a:t>
            </a:r>
            <a:r>
              <a:rPr lang="fa-IR" sz="2800" b="1" dirty="0" smtClean="0">
                <a:solidFill>
                  <a:srgbClr val="C00000"/>
                </a:solidFill>
                <a:latin typeface="Arial" pitchFamily="34" charset="0"/>
                <a:cs typeface="Arial" pitchFamily="34" charset="0"/>
              </a:rPr>
              <a:t>*  </a:t>
            </a:r>
            <a:r>
              <a:rPr lang="fa-IR" sz="2800" b="1" dirty="0" smtClean="0">
                <a:solidFill>
                  <a:srgbClr val="203021"/>
                </a:solidFill>
                <a:latin typeface="Arial" pitchFamily="34" charset="0"/>
                <a:cs typeface="Arial" pitchFamily="34" charset="0"/>
              </a:rPr>
              <a:t>ظرف شیر را داخل یک قابلمه آب گرم گذاشته و قابلمه را روی اجاق</a:t>
            </a:r>
          </a:p>
          <a:p>
            <a:pPr marL="0" lvl="0" indent="0" algn="just" rtl="1">
              <a:buNone/>
            </a:pPr>
            <a:r>
              <a:rPr lang="fa-IR" sz="2800" b="1" dirty="0" smtClean="0">
                <a:solidFill>
                  <a:srgbClr val="002060"/>
                </a:solidFill>
                <a:latin typeface="Arial" pitchFamily="34" charset="0"/>
                <a:cs typeface="Arial" pitchFamily="34" charset="0"/>
              </a:rPr>
              <a:t>        </a:t>
            </a:r>
            <a:r>
              <a:rPr lang="fa-IR" sz="2800" b="1" dirty="0" smtClean="0">
                <a:solidFill>
                  <a:srgbClr val="203021"/>
                </a:solidFill>
                <a:latin typeface="Arial" pitchFamily="34" charset="0"/>
                <a:cs typeface="Arial" pitchFamily="34" charset="0"/>
              </a:rPr>
              <a:t>بگذارید. </a:t>
            </a:r>
          </a:p>
          <a:p>
            <a:pPr marL="0" lvl="0" indent="0" algn="just" rtl="1">
              <a:buNone/>
            </a:pPr>
            <a:r>
              <a:rPr lang="fa-IR" sz="2800" b="1" dirty="0" smtClean="0">
                <a:solidFill>
                  <a:srgbClr val="203021"/>
                </a:solidFill>
                <a:latin typeface="Arial" pitchFamily="34" charset="0"/>
                <a:cs typeface="Arial" pitchFamily="34" charset="0"/>
              </a:rPr>
              <a:t>       </a:t>
            </a:r>
            <a:r>
              <a:rPr lang="fa-IR" sz="2400" b="1" dirty="0" smtClean="0">
                <a:solidFill>
                  <a:srgbClr val="203021"/>
                </a:solidFill>
                <a:latin typeface="Arial" pitchFamily="34" charset="0"/>
                <a:cs typeface="Arial" pitchFamily="34" charset="0"/>
              </a:rPr>
              <a:t>(آب قابلمه نباید به جوش بیاید بلکه تا درجه ای که شیر داخل ظرف ذوب و به حرارت</a:t>
            </a:r>
          </a:p>
          <a:p>
            <a:pPr marL="0" lvl="0" indent="0" algn="just" rtl="1">
              <a:buNone/>
            </a:pPr>
            <a:r>
              <a:rPr lang="fa-IR" sz="2400" b="1" dirty="0" smtClean="0">
                <a:solidFill>
                  <a:srgbClr val="203021"/>
                </a:solidFill>
                <a:latin typeface="Arial" pitchFamily="34" charset="0"/>
                <a:cs typeface="Arial" pitchFamily="34" charset="0"/>
              </a:rPr>
              <a:t>         مناسب برسد.)    </a:t>
            </a:r>
            <a:endParaRPr lang="en-US" sz="2400" b="1" dirty="0" smtClean="0">
              <a:solidFill>
                <a:srgbClr val="203021"/>
              </a:solidFill>
              <a:latin typeface="Arial" pitchFamily="34" charset="0"/>
              <a:cs typeface="Arial" pitchFamily="34" charset="0"/>
            </a:endParaRPr>
          </a:p>
          <a:p>
            <a:endParaRPr lang="en-US" dirty="0"/>
          </a:p>
        </p:txBody>
      </p:sp>
      <p:sp>
        <p:nvSpPr>
          <p:cNvPr id="3" name="Title 2"/>
          <p:cNvSpPr>
            <a:spLocks noGrp="1"/>
          </p:cNvSpPr>
          <p:nvPr>
            <p:ph type="title"/>
          </p:nvPr>
        </p:nvSpPr>
        <p:spPr/>
        <p:txBody>
          <a:bodyPr>
            <a:normAutofit fontScale="90000"/>
          </a:bodyPr>
          <a:lstStyle/>
          <a:p>
            <a:pPr algn="ctr"/>
            <a:r>
              <a:rPr lang="fa-IR" sz="4400" dirty="0" smtClean="0">
                <a:solidFill>
                  <a:srgbClr val="C00000"/>
                </a:solidFill>
                <a:latin typeface="Arial" pitchFamily="34" charset="0"/>
                <a:cs typeface="Arial" pitchFamily="34" charset="0"/>
              </a:rPr>
              <a:t>نحوه ذوب کردن شیر فریزشده</a:t>
            </a:r>
            <a:r>
              <a:rPr lang="en-US" sz="4400" dirty="0" smtClean="0">
                <a:solidFill>
                  <a:srgbClr val="C00000"/>
                </a:solidFill>
                <a:latin typeface="Arial" pitchFamily="34" charset="0"/>
                <a:cs typeface="Arial" pitchFamily="34" charset="0"/>
              </a:rPr>
              <a:t/>
            </a:r>
            <a:br>
              <a:rPr lang="en-US" sz="4400" dirty="0" smtClean="0">
                <a:solidFill>
                  <a:srgbClr val="C00000"/>
                </a:solidFill>
                <a:latin typeface="Arial" pitchFamily="34" charset="0"/>
                <a:cs typeface="Arial" pitchFamily="34" charset="0"/>
              </a:rPr>
            </a:br>
            <a:endParaRPr lang="en-US" dirty="0"/>
          </a:p>
        </p:txBody>
      </p:sp>
      <p:sp>
        <p:nvSpPr>
          <p:cNvPr id="4" name="Left Arrow 3"/>
          <p:cNvSpPr/>
          <p:nvPr/>
        </p:nvSpPr>
        <p:spPr>
          <a:xfrm>
            <a:off x="3286116" y="6000768"/>
            <a:ext cx="242889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428604"/>
            <a:ext cx="8072494" cy="57554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fa-IR" sz="3200" b="1" dirty="0" smtClean="0">
                <a:solidFill>
                  <a:srgbClr val="C00000"/>
                </a:solidFill>
                <a:latin typeface="Arial" pitchFamily="34" charset="0"/>
                <a:cs typeface="Arial" pitchFamily="34" charset="0"/>
              </a:rPr>
              <a:t>توجّه داشته باشید که: </a:t>
            </a:r>
            <a:endParaRPr lang="en-US" sz="2400" b="1" dirty="0" smtClean="0">
              <a:solidFill>
                <a:srgbClr val="203021"/>
              </a:solidFill>
              <a:latin typeface="Arial" pitchFamily="34" charset="0"/>
              <a:cs typeface="Arial" pitchFamily="34" charset="0"/>
            </a:endParaRPr>
          </a:p>
          <a:p>
            <a:pPr lvl="0" algn="just" rtl="1">
              <a:buFont typeface="Wingdings" pitchFamily="2" charset="2"/>
              <a:buChar char="§"/>
            </a:pPr>
            <a:r>
              <a:rPr lang="fa-IR" sz="2400" b="1" dirty="0" smtClean="0">
                <a:solidFill>
                  <a:srgbClr val="203021"/>
                </a:solidFill>
                <a:latin typeface="Arial" pitchFamily="34" charset="0"/>
                <a:cs typeface="Arial" pitchFamily="34" charset="0"/>
              </a:rPr>
              <a:t>جوشاندن شیر فریز شده مجاز نیست . </a:t>
            </a:r>
          </a:p>
          <a:p>
            <a:pPr marL="109537" lvl="0" indent="0" algn="just" rtl="1">
              <a:buFont typeface="Wingdings" pitchFamily="2" charset="2"/>
              <a:buChar char="§"/>
            </a:pPr>
            <a:endParaRPr lang="en-US" sz="2400" b="1" dirty="0" smtClean="0">
              <a:solidFill>
                <a:srgbClr val="203021"/>
              </a:solidFill>
              <a:latin typeface="Arial" pitchFamily="34" charset="0"/>
              <a:cs typeface="Arial" pitchFamily="34" charset="0"/>
            </a:endParaRPr>
          </a:p>
          <a:p>
            <a:pPr lvl="0" algn="just" rtl="1">
              <a:buFont typeface="Wingdings" pitchFamily="2" charset="2"/>
              <a:buChar char="§"/>
            </a:pPr>
            <a:r>
              <a:rPr lang="fa-IR" sz="2400" b="1" dirty="0" smtClean="0">
                <a:solidFill>
                  <a:srgbClr val="203021"/>
                </a:solidFill>
                <a:latin typeface="Arial" pitchFamily="34" charset="0"/>
                <a:cs typeface="Arial" pitchFamily="34" charset="0"/>
              </a:rPr>
              <a:t>شیر فریز شده را نباید مستقیماً روی اجاق گاز و یا در مایکروویو ذوب کرد چون علاوه بر کاهش آنتی بادی های شیر، قسمت های داغ آن سبب سوزاندن دهان شیرخوار می شود. </a:t>
            </a:r>
          </a:p>
          <a:p>
            <a:pPr marL="109537" lvl="0" indent="0" algn="just" rtl="1">
              <a:buFont typeface="Wingdings" pitchFamily="2" charset="2"/>
              <a:buChar char="§"/>
            </a:pPr>
            <a:endParaRPr lang="en-US" sz="2400" b="1" dirty="0" smtClean="0">
              <a:solidFill>
                <a:srgbClr val="203021"/>
              </a:solidFill>
              <a:latin typeface="Arial" pitchFamily="34" charset="0"/>
              <a:cs typeface="Arial" pitchFamily="34" charset="0"/>
            </a:endParaRPr>
          </a:p>
          <a:p>
            <a:pPr lvl="0" algn="just" rtl="1">
              <a:buFont typeface="Wingdings" pitchFamily="2" charset="2"/>
              <a:buChar char="§"/>
            </a:pPr>
            <a:r>
              <a:rPr lang="fa-IR" sz="2400" b="1" dirty="0" smtClean="0">
                <a:solidFill>
                  <a:srgbClr val="203021"/>
                </a:solidFill>
                <a:latin typeface="Arial" pitchFamily="34" charset="0"/>
                <a:cs typeface="Arial" pitchFamily="34" charset="0"/>
              </a:rPr>
              <a:t>شیر فریز شده ای را که ذوب شده ترجیحاً 8 ساعت و حداکثر تا 24 ساعت می توان در یخچال نگهداری کرد . </a:t>
            </a:r>
          </a:p>
          <a:p>
            <a:pPr marL="109537" lvl="0" indent="0" algn="just" rtl="1">
              <a:buFont typeface="Wingdings" pitchFamily="2" charset="2"/>
              <a:buChar char="§"/>
            </a:pPr>
            <a:endParaRPr lang="en-US" sz="2400" b="1" dirty="0" smtClean="0">
              <a:solidFill>
                <a:srgbClr val="203021"/>
              </a:solidFill>
              <a:latin typeface="Arial" pitchFamily="34" charset="0"/>
              <a:cs typeface="Arial" pitchFamily="34" charset="0"/>
            </a:endParaRPr>
          </a:p>
          <a:p>
            <a:pPr lvl="0" algn="just" rtl="1">
              <a:buFont typeface="Wingdings" pitchFamily="2" charset="2"/>
              <a:buChar char="§"/>
            </a:pPr>
            <a:r>
              <a:rPr lang="fa-IR" sz="2400" b="1" dirty="0" smtClean="0">
                <a:solidFill>
                  <a:srgbClr val="203021"/>
                </a:solidFill>
                <a:latin typeface="Arial" pitchFamily="34" charset="0"/>
                <a:cs typeface="Arial" pitchFamily="34" charset="0"/>
              </a:rPr>
              <a:t>شیر ذوب شده را نباید مجدداً  فریز کرد . </a:t>
            </a:r>
          </a:p>
          <a:p>
            <a:pPr marL="109537" lvl="0" indent="0" algn="just" rtl="1">
              <a:buFont typeface="Wingdings" pitchFamily="2" charset="2"/>
              <a:buChar char="§"/>
            </a:pPr>
            <a:endParaRPr lang="en-US" sz="2400" b="1" dirty="0" smtClean="0">
              <a:solidFill>
                <a:srgbClr val="203021"/>
              </a:solidFill>
              <a:latin typeface="Arial" pitchFamily="34" charset="0"/>
              <a:cs typeface="Arial" pitchFamily="34" charset="0"/>
            </a:endParaRPr>
          </a:p>
          <a:p>
            <a:pPr lvl="0" algn="just" rtl="1">
              <a:buFont typeface="Wingdings" pitchFamily="2" charset="2"/>
              <a:buChar char="§"/>
            </a:pPr>
            <a:r>
              <a:rPr lang="fa-IR" sz="2400" b="1" dirty="0" smtClean="0">
                <a:solidFill>
                  <a:srgbClr val="203021"/>
                </a:solidFill>
                <a:latin typeface="Arial" pitchFamily="34" charset="0"/>
                <a:cs typeface="Arial" pitchFamily="34" charset="0"/>
              </a:rPr>
              <a:t>اگر پس از تغذیه شیرخوار، مقداری از شیر ذوب شده در ظرف، باقی ماند دیگر قابل نگهداری نیست و باید آن را دور ریخت.</a:t>
            </a:r>
            <a:endParaRPr lang="en-US" sz="2400" b="1" dirty="0" smtClean="0">
              <a:solidFill>
                <a:srgbClr val="203021"/>
              </a:solidFill>
              <a:latin typeface="Arial" pitchFamily="34" charset="0"/>
              <a:cs typeface="Arial" pitchFamily="34" charset="0"/>
            </a:endParaRPr>
          </a:p>
          <a:p>
            <a:pPr algn="r" rtl="1">
              <a:buFont typeface="Wingdings" pitchFamily="2" charset="2"/>
              <a:buChar char="§"/>
            </a:pPr>
            <a:endParaRPr lang="en-US" sz="2400" dirty="0">
              <a:solidFill>
                <a:srgbClr val="203021"/>
              </a:solidFill>
            </a:endParaRPr>
          </a:p>
        </p:txBody>
      </p:sp>
      <p:sp>
        <p:nvSpPr>
          <p:cNvPr id="3" name="Left Arrow 2"/>
          <p:cNvSpPr/>
          <p:nvPr/>
        </p:nvSpPr>
        <p:spPr>
          <a:xfrm>
            <a:off x="3214678" y="6286520"/>
            <a:ext cx="2143140" cy="571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571480"/>
            <a:ext cx="8072494" cy="6124754"/>
          </a:xfrm>
          <a:prstGeom prst="rect">
            <a:avLst/>
          </a:prstGeom>
        </p:spPr>
        <p:style>
          <a:lnRef idx="2">
            <a:schemeClr val="accent1"/>
          </a:lnRef>
          <a:fillRef idx="1001">
            <a:schemeClr val="lt1"/>
          </a:fillRef>
          <a:effectRef idx="0">
            <a:schemeClr val="accent1"/>
          </a:effectRef>
          <a:fontRef idx="minor">
            <a:schemeClr val="dk1"/>
          </a:fontRef>
        </p:style>
        <p:txBody>
          <a:bodyPr wrap="square">
            <a:spAutoFit/>
          </a:bodyPr>
          <a:lstStyle/>
          <a:p>
            <a:pPr marL="342900" lvl="0" indent="-342900" algn="just" rtl="1">
              <a:buFont typeface="Wingdings" pitchFamily="2" charset="2"/>
              <a:buChar char="ü"/>
            </a:pPr>
            <a:r>
              <a:rPr lang="fa-IR" sz="2800" b="1" dirty="0" smtClean="0">
                <a:solidFill>
                  <a:srgbClr val="660066"/>
                </a:solidFill>
                <a:latin typeface="Arial" pitchFamily="34" charset="0"/>
                <a:cs typeface="Arial" pitchFamily="34" charset="0"/>
              </a:rPr>
              <a:t>قبل از مصرف ، ظرف محتوی شیر را به آرامی تکان دهید تا چربی شیر که از شیر جدا شده و به صورت یک لایه سفید بالای ظرف قرار گرفته است ، مخلوط شود ولی از تکان دادن شدید آن خودداری نمائید . </a:t>
            </a:r>
          </a:p>
          <a:p>
            <a:pPr lvl="0" algn="just" rtl="1"/>
            <a:r>
              <a:rPr lang="fa-IR" sz="2800" b="1" dirty="0" smtClean="0">
                <a:solidFill>
                  <a:srgbClr val="660066"/>
                </a:solidFill>
                <a:latin typeface="Arial" pitchFamily="34" charset="0"/>
                <a:cs typeface="Arial" pitchFamily="34" charset="0"/>
              </a:rPr>
              <a:t> </a:t>
            </a:r>
            <a:endParaRPr lang="en-US" sz="2800" b="1" dirty="0" smtClean="0">
              <a:solidFill>
                <a:srgbClr val="660066"/>
              </a:solidFill>
              <a:latin typeface="Arial" pitchFamily="34" charset="0"/>
              <a:cs typeface="Arial" pitchFamily="34" charset="0"/>
            </a:endParaRPr>
          </a:p>
          <a:p>
            <a:pPr marL="342900" lvl="0" indent="-342900" algn="just" rtl="1">
              <a:buFont typeface="Wingdings" pitchFamily="2" charset="2"/>
              <a:buChar char="ü"/>
            </a:pPr>
            <a:r>
              <a:rPr lang="fa-IR" sz="2800" b="1" dirty="0" smtClean="0">
                <a:solidFill>
                  <a:srgbClr val="660066"/>
                </a:solidFill>
                <a:latin typeface="Arial" pitchFamily="34" charset="0"/>
                <a:cs typeface="Arial" pitchFamily="34" charset="0"/>
              </a:rPr>
              <a:t>در حالت عادی و به علت رژیم غذایی مادر رنگ زرد ، آبی حتی قهوه ای شیرمادر طبیعی است .</a:t>
            </a:r>
            <a:endParaRPr lang="en-US" sz="2800" b="1" dirty="0" smtClean="0">
              <a:solidFill>
                <a:srgbClr val="660066"/>
              </a:solidFill>
              <a:latin typeface="Arial" pitchFamily="34" charset="0"/>
              <a:cs typeface="Arial" pitchFamily="34" charset="0"/>
            </a:endParaRPr>
          </a:p>
          <a:p>
            <a:pPr marL="109537" indent="0" algn="just" rtl="1">
              <a:buNone/>
            </a:pPr>
            <a:r>
              <a:rPr lang="fa-IR" sz="2800" b="1" dirty="0" smtClean="0">
                <a:solidFill>
                  <a:srgbClr val="660066"/>
                </a:solidFill>
                <a:latin typeface="Arial" pitchFamily="34" charset="0"/>
                <a:cs typeface="Arial" pitchFamily="34" charset="0"/>
              </a:rPr>
              <a:t>   شیر فریز شده ممکن است زرد رنگ شود که نشانه آلودگی نیست مگر این که بو و طعم آن تغییر کرده باشد .</a:t>
            </a:r>
          </a:p>
          <a:p>
            <a:pPr marL="109537" indent="0" algn="just" rtl="1">
              <a:buNone/>
            </a:pPr>
            <a:r>
              <a:rPr lang="fa-IR" sz="2800" b="1" dirty="0" smtClean="0">
                <a:solidFill>
                  <a:srgbClr val="660066"/>
                </a:solidFill>
                <a:latin typeface="Arial" pitchFamily="34" charset="0"/>
                <a:cs typeface="Arial" pitchFamily="34" charset="0"/>
              </a:rPr>
              <a:t>.</a:t>
            </a:r>
            <a:endParaRPr lang="en-US" sz="2800" b="1" dirty="0" smtClean="0">
              <a:solidFill>
                <a:srgbClr val="660066"/>
              </a:solidFill>
              <a:latin typeface="Arial" pitchFamily="34" charset="0"/>
              <a:cs typeface="Arial" pitchFamily="34" charset="0"/>
            </a:endParaRPr>
          </a:p>
          <a:p>
            <a:pPr marL="342900" lvl="0" indent="-342900" algn="just" rtl="1">
              <a:buFont typeface="Wingdings" pitchFamily="2" charset="2"/>
              <a:buChar char="ü"/>
            </a:pPr>
            <a:r>
              <a:rPr lang="fa-IR" sz="2800" b="1" dirty="0" smtClean="0">
                <a:solidFill>
                  <a:srgbClr val="660066"/>
                </a:solidFill>
                <a:latin typeface="Arial" pitchFamily="34" charset="0"/>
                <a:cs typeface="Arial" pitchFamily="34" charset="0"/>
              </a:rPr>
              <a:t>برخی اوقات شیر فریز شده بعد از ذوب شدن بوی صابون می دهد که به دلیل تغییرات چربی شیر است. اگر شیرخوار آن را می پذیرد، استفاده از آن اشکالی ندارد.</a:t>
            </a:r>
            <a:endParaRPr lang="en-US" sz="2800" b="1" dirty="0" smtClean="0">
              <a:solidFill>
                <a:srgbClr val="660066"/>
              </a:solidFill>
              <a:latin typeface="Arial" pitchFamily="34" charset="0"/>
              <a:cs typeface="Arial" pitchFamily="34" charset="0"/>
            </a:endParaRPr>
          </a:p>
          <a:p>
            <a:pPr algn="r" rtl="1"/>
            <a:endParaRPr lang="en-US" sz="2800" dirty="0">
              <a:solidFill>
                <a:srgbClr val="660066"/>
              </a:solidFill>
            </a:endParaRPr>
          </a:p>
        </p:txBody>
      </p:sp>
    </p:spTree>
  </p:cSld>
  <p:clrMapOvr>
    <a:masterClrMapping/>
  </p:clrMapOvr>
  <p:transition>
    <p:pull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822769" lvl="1" indent="-457200" algn="just" rtl="1">
              <a:lnSpc>
                <a:spcPct val="150000"/>
              </a:lnSpc>
              <a:buFont typeface="Wingdings" pitchFamily="2" charset="2"/>
              <a:buChar char="v"/>
            </a:pPr>
            <a:r>
              <a:rPr lang="fa-IR" sz="2800" b="1" dirty="0" smtClean="0">
                <a:solidFill>
                  <a:srgbClr val="203021"/>
                </a:solidFill>
                <a:latin typeface="Arial" pitchFamily="34" charset="0"/>
                <a:cs typeface="B Roya" pitchFamily="2" charset="-78"/>
              </a:rPr>
              <a:t>شیر باقی مانده در ظرف را دور بریزید.</a:t>
            </a:r>
          </a:p>
          <a:p>
            <a:pPr marL="566737" indent="-457200" algn="just" rtl="1">
              <a:lnSpc>
                <a:spcPct val="150000"/>
              </a:lnSpc>
              <a:buFont typeface="Wingdings" pitchFamily="2" charset="2"/>
              <a:buChar char="v"/>
            </a:pPr>
            <a:r>
              <a:rPr lang="fa-IR" sz="2800" b="1" dirty="0" smtClean="0">
                <a:solidFill>
                  <a:srgbClr val="203021"/>
                </a:solidFill>
                <a:latin typeface="Arial" pitchFamily="34" charset="0"/>
                <a:cs typeface="B Roya" pitchFamily="2" charset="-78"/>
              </a:rPr>
              <a:t>ظرف را با آب داغ و صابون بشویید.</a:t>
            </a:r>
          </a:p>
          <a:p>
            <a:pPr marL="566737" indent="-457200" algn="just" rtl="1">
              <a:lnSpc>
                <a:spcPct val="150000"/>
              </a:lnSpc>
              <a:buFont typeface="Wingdings" pitchFamily="2" charset="2"/>
              <a:buChar char="v"/>
            </a:pPr>
            <a:r>
              <a:rPr lang="fa-IR" sz="2800" b="1" dirty="0" smtClean="0">
                <a:solidFill>
                  <a:srgbClr val="203021"/>
                </a:solidFill>
                <a:latin typeface="Arial" pitchFamily="34" charset="0"/>
                <a:cs typeface="B Roya" pitchFamily="2" charset="-78"/>
              </a:rPr>
              <a:t>خوب آبکشی کنید.</a:t>
            </a:r>
          </a:p>
          <a:p>
            <a:pPr marL="566737" indent="-457200" algn="just" rtl="1">
              <a:lnSpc>
                <a:spcPct val="150000"/>
              </a:lnSpc>
              <a:buFont typeface="Wingdings" pitchFamily="2" charset="2"/>
              <a:buChar char="v"/>
            </a:pPr>
            <a:r>
              <a:rPr lang="fa-IR" sz="2800" b="1" dirty="0" smtClean="0">
                <a:solidFill>
                  <a:srgbClr val="203021"/>
                </a:solidFill>
                <a:latin typeface="Arial" pitchFamily="34" charset="0"/>
                <a:cs typeface="B Roya" pitchFamily="2" charset="-78"/>
              </a:rPr>
              <a:t>بگذارید در هوا خشک شود.</a:t>
            </a:r>
          </a:p>
          <a:p>
            <a:pPr algn="just" rtl="1"/>
            <a:endParaRPr lang="en-US" sz="2800" b="1" dirty="0" smtClean="0">
              <a:solidFill>
                <a:srgbClr val="203021"/>
              </a:solidFill>
              <a:cs typeface="B Roya" pitchFamily="2" charset="-78"/>
            </a:endParaRPr>
          </a:p>
          <a:p>
            <a:endParaRPr lang="en-US" dirty="0"/>
          </a:p>
        </p:txBody>
      </p:sp>
      <p:sp>
        <p:nvSpPr>
          <p:cNvPr id="3" name="Title 2"/>
          <p:cNvSpPr>
            <a:spLocks noGrp="1"/>
          </p:cNvSpPr>
          <p:nvPr>
            <p:ph type="title"/>
          </p:nvPr>
        </p:nvSpPr>
        <p:spPr/>
        <p:txBody>
          <a:bodyPr>
            <a:normAutofit fontScale="90000"/>
          </a:bodyPr>
          <a:lstStyle/>
          <a:p>
            <a:pPr algn="ctr"/>
            <a:r>
              <a:rPr lang="fa-IR" sz="4400" dirty="0" smtClean="0">
                <a:solidFill>
                  <a:srgbClr val="C00000"/>
                </a:solidFill>
                <a:latin typeface="Arial" pitchFamily="34" charset="0"/>
                <a:cs typeface="Arial" pitchFamily="34" charset="0"/>
              </a:rPr>
              <a:t>تمیز کردن ظروف جمع آوری شیر</a:t>
            </a:r>
            <a:r>
              <a:rPr lang="en-US" sz="4400" dirty="0" smtClean="0">
                <a:solidFill>
                  <a:srgbClr val="C00000"/>
                </a:solidFill>
                <a:latin typeface="Arial" pitchFamily="34" charset="0"/>
                <a:cs typeface="Arial" pitchFamily="34" charset="0"/>
              </a:rPr>
              <a:t/>
            </a:r>
            <a:br>
              <a:rPr lang="en-US" sz="4400" dirty="0" smtClean="0">
                <a:solidFill>
                  <a:srgbClr val="C00000"/>
                </a:solidFill>
                <a:latin typeface="Arial" pitchFamily="34" charset="0"/>
                <a:cs typeface="Arial" pitchFamily="34" charset="0"/>
              </a:rPr>
            </a:br>
            <a:endParaRPr lang="en-US" dirty="0"/>
          </a:p>
        </p:txBody>
      </p:sp>
    </p:spTree>
  </p:cSld>
  <p:clrMapOvr>
    <a:masterClrMapping/>
  </p:clrMapOvr>
  <p:transition>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167"/>
            <a:ext cx="7772400" cy="1000131"/>
          </a:xfrm>
        </p:spPr>
        <p:txBody>
          <a:bodyPr/>
          <a:lstStyle/>
          <a:p>
            <a:pPr algn="ctr" rtl="1"/>
            <a:r>
              <a:rPr lang="fa-IR" dirty="0" smtClean="0">
                <a:solidFill>
                  <a:srgbClr val="C00000"/>
                </a:solidFill>
              </a:rPr>
              <a:t>تحريك رفلكس اكسي توسين</a:t>
            </a:r>
            <a:endParaRPr lang="en-US" dirty="0">
              <a:solidFill>
                <a:srgbClr val="C00000"/>
              </a:solidFill>
            </a:endParaRPr>
          </a:p>
        </p:txBody>
      </p:sp>
      <p:sp>
        <p:nvSpPr>
          <p:cNvPr id="3" name="Subtitle 2"/>
          <p:cNvSpPr>
            <a:spLocks noGrp="1"/>
          </p:cNvSpPr>
          <p:nvPr>
            <p:ph type="subTitle" idx="1"/>
          </p:nvPr>
        </p:nvSpPr>
        <p:spPr>
          <a:xfrm>
            <a:off x="357158" y="1571612"/>
            <a:ext cx="8358246" cy="3311137"/>
          </a:xfrm>
          <a:ln>
            <a:solidFill>
              <a:srgbClr val="00B050"/>
            </a:solidFill>
          </a:ln>
        </p:spPr>
        <p:txBody>
          <a:bodyPr/>
          <a:lstStyle/>
          <a:p>
            <a:pPr algn="r"/>
            <a:r>
              <a:rPr lang="fa-IR" sz="3600" dirty="0" smtClean="0">
                <a:solidFill>
                  <a:srgbClr val="C00000"/>
                </a:solidFill>
              </a:rPr>
              <a:t>تعريف </a:t>
            </a:r>
            <a:r>
              <a:rPr lang="fa-IR" dirty="0" smtClean="0"/>
              <a:t>:</a:t>
            </a:r>
          </a:p>
          <a:p>
            <a:pPr rtl="1"/>
            <a:r>
              <a:rPr lang="fa-IR" dirty="0" smtClean="0">
                <a:cs typeface="B Roya" pitchFamily="2" charset="-78"/>
              </a:rPr>
              <a:t>به هر روشي كه مادر اقدام به دوشيدن شير ميكند،رفلكس اكسي توسين گويند.مادر بايد بياموزد كه چگونه رفلكس تحريك جهش شير را انجام دهد ،زيرا فقط زماني شير به طور موثر دوشيده ميشود كه رفلكس ترشح اكسي توسين تحريك گردد كه با مكيدن شيرخوار انجام ميشود.</a:t>
            </a:r>
            <a:endParaRPr lang="en-US" dirty="0">
              <a:cs typeface="B Roya" pitchFamily="2" charset="-78"/>
            </a:endParaRPr>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2984"/>
            <a:ext cx="8229600" cy="5357850"/>
          </a:xfrm>
          <a:ln>
            <a:solidFill>
              <a:schemeClr val="accent2"/>
            </a:solidFill>
          </a:ln>
        </p:spPr>
        <p:txBody>
          <a:bodyPr>
            <a:normAutofit fontScale="85000" lnSpcReduction="10000"/>
          </a:bodyPr>
          <a:lstStyle/>
          <a:p>
            <a:pPr marL="0" lvl="0" indent="0" algn="just" rtl="1">
              <a:buNone/>
            </a:pPr>
            <a:r>
              <a:rPr lang="fa-IR" sz="2800" b="1" dirty="0" smtClean="0">
                <a:solidFill>
                  <a:srgbClr val="002060"/>
                </a:solidFill>
                <a:latin typeface="Arial" pitchFamily="34" charset="0"/>
                <a:cs typeface="Arial" pitchFamily="34" charset="0"/>
              </a:rPr>
              <a:t>    </a:t>
            </a:r>
            <a:r>
              <a:rPr lang="fa-IR" sz="2800" b="1" dirty="0" smtClean="0">
                <a:solidFill>
                  <a:srgbClr val="203021"/>
                </a:solidFill>
                <a:latin typeface="Arial" pitchFamily="34" charset="0"/>
                <a:cs typeface="Arial" pitchFamily="34" charset="0"/>
              </a:rPr>
              <a:t>نگرانی و اضطراب مادر: </a:t>
            </a:r>
            <a:endParaRPr lang="en-US" sz="1400" b="1" dirty="0" smtClean="0">
              <a:solidFill>
                <a:srgbClr val="203021"/>
              </a:solidFill>
              <a:latin typeface="Arial" pitchFamily="34" charset="0"/>
              <a:cs typeface="Arial" pitchFamily="34" charset="0"/>
            </a:endParaRPr>
          </a:p>
          <a:p>
            <a:pPr marL="0" lvl="0" indent="0" algn="just" rtl="1">
              <a:buNone/>
            </a:pPr>
            <a:r>
              <a:rPr lang="fa-IR" sz="2800" b="1" dirty="0" smtClean="0">
                <a:solidFill>
                  <a:srgbClr val="203021"/>
                </a:solidFill>
                <a:latin typeface="Arial" pitchFamily="34" charset="0"/>
                <a:cs typeface="Arial" pitchFamily="34" charset="0"/>
              </a:rPr>
              <a:t>    توقف رفلکس جاری شدن شیر      کاهش تولید </a:t>
            </a:r>
            <a:r>
              <a:rPr lang="fa-IR" sz="2800" dirty="0" smtClean="0">
                <a:solidFill>
                  <a:srgbClr val="203021"/>
                </a:solidFill>
                <a:latin typeface="Arial" pitchFamily="34" charset="0"/>
                <a:cs typeface="Arial" pitchFamily="34" charset="0"/>
              </a:rPr>
              <a:t>شیر        حجم ناکافی شیر </a:t>
            </a:r>
            <a:endParaRPr lang="en-US" sz="2800" dirty="0" smtClean="0">
              <a:solidFill>
                <a:srgbClr val="203021"/>
              </a:solidFill>
              <a:latin typeface="Arial" pitchFamily="34" charset="0"/>
              <a:cs typeface="Arial" pitchFamily="34" charset="0"/>
            </a:endParaRPr>
          </a:p>
          <a:p>
            <a:pPr marL="0" indent="0" algn="just" rtl="1">
              <a:buNone/>
            </a:pPr>
            <a:r>
              <a:rPr lang="fa-IR" sz="2800" dirty="0" smtClean="0">
                <a:solidFill>
                  <a:srgbClr val="C00000"/>
                </a:solidFill>
                <a:latin typeface="Arial" pitchFamily="34" charset="0"/>
                <a:cs typeface="Arial" pitchFamily="34" charset="0"/>
              </a:rPr>
              <a:t>بنابراین: </a:t>
            </a:r>
            <a:endParaRPr lang="en-US" sz="2800" dirty="0" smtClean="0">
              <a:solidFill>
                <a:srgbClr val="C00000"/>
              </a:solidFill>
              <a:latin typeface="Arial" pitchFamily="34" charset="0"/>
              <a:cs typeface="Arial" pitchFamily="34" charset="0"/>
            </a:endParaRPr>
          </a:p>
          <a:p>
            <a:pPr marL="0" indent="0" algn="just" rtl="1">
              <a:buNone/>
            </a:pPr>
            <a:r>
              <a:rPr lang="fa-IR" sz="2800" b="1" dirty="0" smtClean="0">
                <a:solidFill>
                  <a:srgbClr val="203021"/>
                </a:solidFill>
                <a:latin typeface="Arial" pitchFamily="34" charset="0"/>
                <a:cs typeface="Arial" pitchFamily="34" charset="0"/>
              </a:rPr>
              <a:t>در مقایسه با مادران دارای نوازد رسیده : </a:t>
            </a:r>
            <a:endParaRPr lang="en-US" sz="2800" b="1" dirty="0" smtClean="0">
              <a:solidFill>
                <a:srgbClr val="203021"/>
              </a:solidFill>
              <a:latin typeface="Arial" pitchFamily="34" charset="0"/>
              <a:cs typeface="Arial" pitchFamily="34" charset="0"/>
            </a:endParaRPr>
          </a:p>
          <a:p>
            <a:pPr marL="0" lvl="0" indent="0" algn="just" rtl="1">
              <a:buNone/>
            </a:pPr>
            <a:r>
              <a:rPr lang="fa-IR" sz="2800" b="1" dirty="0" smtClean="0">
                <a:solidFill>
                  <a:srgbClr val="203021"/>
                </a:solidFill>
                <a:latin typeface="Arial" pitchFamily="34" charset="0"/>
                <a:cs typeface="Arial" pitchFamily="34" charset="0"/>
              </a:rPr>
              <a:t>      - میزان شروع شیردهی کمتر </a:t>
            </a:r>
            <a:endParaRPr lang="en-US" sz="2800" b="1" dirty="0" smtClean="0">
              <a:solidFill>
                <a:srgbClr val="203021"/>
              </a:solidFill>
              <a:latin typeface="Arial" pitchFamily="34" charset="0"/>
              <a:cs typeface="Arial" pitchFamily="34" charset="0"/>
            </a:endParaRPr>
          </a:p>
          <a:p>
            <a:pPr marL="0" lvl="0" indent="0" algn="just" rtl="1">
              <a:buNone/>
            </a:pPr>
            <a:r>
              <a:rPr lang="fa-IR" sz="2800" b="1" dirty="0" smtClean="0">
                <a:solidFill>
                  <a:srgbClr val="203021"/>
                </a:solidFill>
                <a:latin typeface="Arial" pitchFamily="34" charset="0"/>
                <a:cs typeface="Arial" pitchFamily="34" charset="0"/>
              </a:rPr>
              <a:t>      - تداوم شیردهی کمتر </a:t>
            </a:r>
            <a:endParaRPr lang="en-US" sz="2800" b="1" dirty="0" smtClean="0">
              <a:solidFill>
                <a:srgbClr val="203021"/>
              </a:solidFill>
              <a:latin typeface="Arial" pitchFamily="34" charset="0"/>
              <a:cs typeface="Arial" pitchFamily="34" charset="0"/>
            </a:endParaRPr>
          </a:p>
          <a:p>
            <a:pPr marL="0" indent="0" algn="just" rtl="1">
              <a:buNone/>
            </a:pPr>
            <a:r>
              <a:rPr lang="fa-IR" sz="2800" b="1" dirty="0" smtClean="0">
                <a:solidFill>
                  <a:srgbClr val="C00000"/>
                </a:solidFill>
                <a:latin typeface="Arial" pitchFamily="34" charset="0"/>
                <a:cs typeface="Arial" pitchFamily="34" charset="0"/>
              </a:rPr>
              <a:t>و چون:</a:t>
            </a:r>
            <a:endParaRPr lang="en-US" sz="2800" b="1" dirty="0" smtClean="0">
              <a:solidFill>
                <a:srgbClr val="C00000"/>
              </a:solidFill>
              <a:latin typeface="Arial" pitchFamily="34" charset="0"/>
              <a:cs typeface="Arial" pitchFamily="34" charset="0"/>
            </a:endParaRPr>
          </a:p>
          <a:p>
            <a:pPr lvl="0" algn="just" rtl="1"/>
            <a:r>
              <a:rPr lang="fa-IR" sz="2800" b="1" dirty="0" smtClean="0">
                <a:solidFill>
                  <a:srgbClr val="203021"/>
                </a:solidFill>
                <a:latin typeface="Arial" pitchFamily="34" charset="0"/>
                <a:cs typeface="Arial" pitchFamily="34" charset="0"/>
              </a:rPr>
              <a:t>اطّلاعات کافی از فواید شیرشان برای نوزاد نارس ندارند،</a:t>
            </a:r>
            <a:endParaRPr lang="en-US" sz="2800" b="1" dirty="0" smtClean="0">
              <a:solidFill>
                <a:srgbClr val="203021"/>
              </a:solidFill>
              <a:latin typeface="Arial" pitchFamily="34" charset="0"/>
              <a:cs typeface="Arial" pitchFamily="34" charset="0"/>
            </a:endParaRPr>
          </a:p>
          <a:p>
            <a:pPr lvl="0" algn="just" rtl="1"/>
            <a:r>
              <a:rPr lang="fa-IR" sz="2800" b="1" dirty="0" smtClean="0">
                <a:solidFill>
                  <a:srgbClr val="203021"/>
                </a:solidFill>
                <a:latin typeface="Arial" pitchFamily="34" charset="0"/>
                <a:cs typeface="Arial" pitchFamily="34" charset="0"/>
              </a:rPr>
              <a:t>این باور نادرست که مزیّت شیرمادر و شیرمصنوعی یکسان است، </a:t>
            </a:r>
            <a:endParaRPr lang="en-US" sz="2800" b="1" dirty="0" smtClean="0">
              <a:solidFill>
                <a:srgbClr val="203021"/>
              </a:solidFill>
              <a:latin typeface="Arial" pitchFamily="34" charset="0"/>
              <a:cs typeface="Arial" pitchFamily="34" charset="0"/>
            </a:endParaRPr>
          </a:p>
          <a:p>
            <a:pPr lvl="0" algn="just" rtl="1"/>
            <a:r>
              <a:rPr lang="fa-IR" sz="2800" b="1" dirty="0" smtClean="0">
                <a:solidFill>
                  <a:srgbClr val="203021"/>
                </a:solidFill>
                <a:latin typeface="Arial" pitchFamily="34" charset="0"/>
                <a:cs typeface="Arial" pitchFamily="34" charset="0"/>
              </a:rPr>
              <a:t>الگوی مناسبی در خانواده نداشته و یا ازطرف خانواده و پرسنل پزشکی حمایت کافی نمی شوند،</a:t>
            </a:r>
          </a:p>
          <a:p>
            <a:pPr lvl="0" algn="just" rtl="1"/>
            <a:r>
              <a:rPr lang="fa-IR" sz="2800" b="1" dirty="0" smtClean="0">
                <a:solidFill>
                  <a:srgbClr val="203021"/>
                </a:solidFill>
                <a:latin typeface="Arial" pitchFamily="34" charset="0"/>
                <a:cs typeface="Arial" pitchFamily="34" charset="0"/>
              </a:rPr>
              <a:t>برخی پزشکان شیرمصنوعی را توصیه می کنند (بدون اینکه ضرورت داشته باشد)، </a:t>
            </a:r>
          </a:p>
          <a:p>
            <a:pPr marL="0" lvl="0" indent="0" algn="just" rtl="1">
              <a:buNone/>
            </a:pPr>
            <a:r>
              <a:rPr lang="fa-IR" sz="2800" b="1" dirty="0" smtClean="0">
                <a:solidFill>
                  <a:srgbClr val="C00000"/>
                </a:solidFill>
                <a:latin typeface="Arial" pitchFamily="34" charset="0"/>
                <a:cs typeface="Arial" pitchFamily="34" charset="0"/>
              </a:rPr>
              <a:t>    لذا: مادران نیز به استفاده از شیرمصنوعی تمایل پیدا می کنند. </a:t>
            </a:r>
            <a:endParaRPr lang="en-US" sz="2800" b="1" dirty="0" smtClean="0">
              <a:solidFill>
                <a:srgbClr val="C00000"/>
              </a:solidFill>
              <a:latin typeface="Arial" pitchFamily="34" charset="0"/>
              <a:cs typeface="Arial" pitchFamily="34" charset="0"/>
            </a:endParaRPr>
          </a:p>
          <a:p>
            <a:pPr algn="just" rtl="1"/>
            <a:endParaRPr lang="en-US" sz="2800" b="1" dirty="0" smtClean="0">
              <a:solidFill>
                <a:srgbClr val="203021"/>
              </a:solidFill>
            </a:endParaRPr>
          </a:p>
          <a:p>
            <a:endParaRPr lang="en-US" dirty="0"/>
          </a:p>
        </p:txBody>
      </p:sp>
      <p:sp>
        <p:nvSpPr>
          <p:cNvPr id="3" name="Title 2"/>
          <p:cNvSpPr>
            <a:spLocks noGrp="1"/>
          </p:cNvSpPr>
          <p:nvPr>
            <p:ph type="title"/>
          </p:nvPr>
        </p:nvSpPr>
        <p:spPr>
          <a:xfrm>
            <a:off x="457200" y="274638"/>
            <a:ext cx="8229600" cy="796908"/>
          </a:xfrm>
        </p:spPr>
        <p:txBody>
          <a:bodyPr>
            <a:normAutofit fontScale="90000"/>
          </a:bodyPr>
          <a:lstStyle/>
          <a:p>
            <a:pPr algn="ctr"/>
            <a:r>
              <a:rPr lang="fa-IR" sz="4400" dirty="0" smtClean="0">
                <a:solidFill>
                  <a:srgbClr val="C00000"/>
                </a:solidFill>
                <a:latin typeface="Arial" pitchFamily="34" charset="0"/>
                <a:cs typeface="Arial" pitchFamily="34" charset="0"/>
              </a:rPr>
              <a:t>مشکلات مادران دارای نوزاد نارس  </a:t>
            </a:r>
            <a:r>
              <a:rPr lang="en-US" sz="4400" dirty="0" smtClean="0">
                <a:solidFill>
                  <a:srgbClr val="C00000"/>
                </a:solidFill>
                <a:latin typeface="Arial" pitchFamily="34" charset="0"/>
                <a:cs typeface="Arial" pitchFamily="34" charset="0"/>
              </a:rPr>
              <a:t/>
            </a:r>
            <a:br>
              <a:rPr lang="en-US" sz="4400" dirty="0" smtClean="0">
                <a:solidFill>
                  <a:srgbClr val="C00000"/>
                </a:solidFill>
                <a:latin typeface="Arial" pitchFamily="34" charset="0"/>
                <a:cs typeface="Arial" pitchFamily="34" charset="0"/>
              </a:rPr>
            </a:br>
            <a:endParaRPr lang="en-US" dirty="0"/>
          </a:p>
        </p:txBody>
      </p:sp>
      <p:sp>
        <p:nvSpPr>
          <p:cNvPr id="6" name="Left Arrow 5"/>
          <p:cNvSpPr/>
          <p:nvPr/>
        </p:nvSpPr>
        <p:spPr>
          <a:xfrm>
            <a:off x="2571736" y="1571612"/>
            <a:ext cx="428628" cy="260033"/>
          </a:xfrm>
          <a:prstGeom prst="left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4714876" y="1500174"/>
            <a:ext cx="428628" cy="331471"/>
          </a:xfrm>
          <a:prstGeom prst="left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rved Left Arrow 7"/>
          <p:cNvSpPr/>
          <p:nvPr/>
        </p:nvSpPr>
        <p:spPr>
          <a:xfrm>
            <a:off x="8358214" y="1357298"/>
            <a:ext cx="285752" cy="500066"/>
          </a:xfrm>
          <a:prstGeom prst="curved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pull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60"/>
            <a:ext cx="8229600" cy="5357850"/>
          </a:xfrm>
          <a:ln w="12700">
            <a:solidFill>
              <a:srgbClr val="92D050"/>
            </a:solidFill>
          </a:ln>
        </p:spPr>
        <p:txBody>
          <a:bodyPr>
            <a:normAutofit fontScale="92500" lnSpcReduction="10000"/>
          </a:bodyPr>
          <a:lstStyle/>
          <a:p>
            <a:pPr algn="just" rtl="1">
              <a:lnSpc>
                <a:spcPct val="170000"/>
              </a:lnSpc>
            </a:pPr>
            <a:r>
              <a:rPr lang="fa-IR" sz="2800" b="1" dirty="0" smtClean="0">
                <a:solidFill>
                  <a:srgbClr val="0070C0"/>
                </a:solidFill>
                <a:latin typeface="Arial" pitchFamily="34" charset="0"/>
                <a:cs typeface="Arial" pitchFamily="34" charset="0"/>
              </a:rPr>
              <a:t>اگر به هر دلیلی مادر نتواند به نوزادش مستقیماً از پستان شیر بدهد:</a:t>
            </a:r>
          </a:p>
          <a:p>
            <a:pPr marL="109537" indent="0" algn="just" rtl="1">
              <a:lnSpc>
                <a:spcPct val="170000"/>
              </a:lnSpc>
              <a:buNone/>
            </a:pPr>
            <a:r>
              <a:rPr lang="fa-IR" sz="2800" b="1" dirty="0" smtClean="0">
                <a:solidFill>
                  <a:srgbClr val="203021"/>
                </a:solidFill>
                <a:latin typeface="Arial" pitchFamily="34" charset="0"/>
                <a:cs typeface="Arial" pitchFamily="34" charset="0"/>
              </a:rPr>
              <a:t>   </a:t>
            </a:r>
            <a:r>
              <a:rPr lang="fa-IR" sz="3200" b="1" dirty="0" smtClean="0">
                <a:solidFill>
                  <a:srgbClr val="203021"/>
                </a:solidFill>
                <a:latin typeface="Arial" pitchFamily="34" charset="0"/>
                <a:cs typeface="Arial" pitchFamily="34" charset="0"/>
              </a:rPr>
              <a:t>هرچه زودتر و در همان 6 ساعت اول پس از تولد باید شیرش را بدوشد.</a:t>
            </a:r>
          </a:p>
          <a:p>
            <a:pPr marL="0" indent="0" algn="just" rtl="1">
              <a:buNone/>
            </a:pPr>
            <a:endParaRPr lang="en-US" sz="1400" b="1" dirty="0" smtClean="0">
              <a:solidFill>
                <a:srgbClr val="002060"/>
              </a:solidFill>
              <a:latin typeface="Arial" pitchFamily="34" charset="0"/>
              <a:cs typeface="Arial" pitchFamily="34" charset="0"/>
            </a:endParaRPr>
          </a:p>
          <a:p>
            <a:pPr marL="0" indent="0" algn="ctr" rtl="1">
              <a:buNone/>
            </a:pPr>
            <a:r>
              <a:rPr lang="fa-IR" sz="2800" b="1" dirty="0" smtClean="0">
                <a:solidFill>
                  <a:srgbClr val="7030A0"/>
                </a:solidFill>
                <a:latin typeface="Arial" pitchFamily="34" charset="0"/>
                <a:cs typeface="Arial" pitchFamily="34" charset="0"/>
              </a:rPr>
              <a:t>   </a:t>
            </a:r>
            <a:r>
              <a:rPr lang="fa-IR" sz="2800" b="1" dirty="0" smtClean="0">
                <a:solidFill>
                  <a:srgbClr val="0070C0"/>
                </a:solidFill>
                <a:latin typeface="Arial" pitchFamily="34" charset="0"/>
                <a:cs typeface="Arial" pitchFamily="34" charset="0"/>
              </a:rPr>
              <a:t>مطالعات نشان داده: </a:t>
            </a:r>
            <a:endParaRPr lang="en-US" sz="2800" b="1" dirty="0" smtClean="0">
              <a:solidFill>
                <a:srgbClr val="0070C0"/>
              </a:solidFill>
              <a:latin typeface="Arial" pitchFamily="34" charset="0"/>
              <a:cs typeface="Arial" pitchFamily="34" charset="0"/>
            </a:endParaRPr>
          </a:p>
          <a:p>
            <a:pPr marL="0" indent="0" algn="just" rtl="1">
              <a:buNone/>
            </a:pPr>
            <a:r>
              <a:rPr lang="fa-IR" sz="2800" b="1" dirty="0" smtClean="0">
                <a:solidFill>
                  <a:srgbClr val="002060"/>
                </a:solidFill>
                <a:latin typeface="Arial" pitchFamily="34" charset="0"/>
                <a:cs typeface="Arial" pitchFamily="34" charset="0"/>
              </a:rPr>
              <a:t>   </a:t>
            </a:r>
            <a:r>
              <a:rPr lang="fa-IR" sz="2800" b="1" dirty="0" smtClean="0">
                <a:solidFill>
                  <a:srgbClr val="203021"/>
                </a:solidFill>
                <a:latin typeface="Arial" pitchFamily="34" charset="0"/>
                <a:cs typeface="Arial" pitchFamily="34" charset="0"/>
              </a:rPr>
              <a:t>دوشیدن زودهنگام و مکرر دوشیدن شیر سبب: </a:t>
            </a:r>
          </a:p>
          <a:p>
            <a:pPr marL="0" indent="0" algn="just" rtl="1">
              <a:buNone/>
            </a:pPr>
            <a:endParaRPr lang="en-US" sz="1050" b="1" dirty="0" smtClean="0">
              <a:solidFill>
                <a:srgbClr val="203021"/>
              </a:solidFill>
              <a:latin typeface="Arial" pitchFamily="34" charset="0"/>
              <a:cs typeface="Arial" pitchFamily="34" charset="0"/>
            </a:endParaRPr>
          </a:p>
          <a:p>
            <a:pPr lvl="0" algn="just" rtl="1"/>
            <a:r>
              <a:rPr lang="fa-IR" sz="2800" b="1" dirty="0" smtClean="0">
                <a:solidFill>
                  <a:srgbClr val="203021"/>
                </a:solidFill>
                <a:latin typeface="Arial" pitchFamily="34" charset="0"/>
                <a:cs typeface="Arial" pitchFamily="34" charset="0"/>
              </a:rPr>
              <a:t>افزایش طول مدت شیردهی </a:t>
            </a:r>
            <a:endParaRPr lang="en-US" sz="2800" b="1" dirty="0" smtClean="0">
              <a:solidFill>
                <a:srgbClr val="203021"/>
              </a:solidFill>
              <a:latin typeface="Arial" pitchFamily="34" charset="0"/>
              <a:cs typeface="Arial" pitchFamily="34" charset="0"/>
            </a:endParaRPr>
          </a:p>
          <a:p>
            <a:pPr lvl="0" algn="just" rtl="1"/>
            <a:r>
              <a:rPr lang="fa-IR" sz="2800" b="1" dirty="0" smtClean="0">
                <a:solidFill>
                  <a:srgbClr val="203021"/>
                </a:solidFill>
                <a:latin typeface="Arial" pitchFamily="34" charset="0"/>
                <a:cs typeface="Arial" pitchFamily="34" charset="0"/>
              </a:rPr>
              <a:t>افزایش حجم شیر در دو هفتگی </a:t>
            </a:r>
            <a:endParaRPr lang="en-US" sz="2800" b="1" dirty="0" smtClean="0">
              <a:solidFill>
                <a:srgbClr val="203021"/>
              </a:solidFill>
              <a:latin typeface="Arial" pitchFamily="34" charset="0"/>
              <a:cs typeface="Arial" pitchFamily="34" charset="0"/>
            </a:endParaRPr>
          </a:p>
          <a:p>
            <a:pPr lvl="0" algn="just" rtl="1"/>
            <a:r>
              <a:rPr lang="fa-IR" sz="2800" b="1" dirty="0" smtClean="0">
                <a:solidFill>
                  <a:srgbClr val="203021"/>
                </a:solidFill>
                <a:latin typeface="Arial" pitchFamily="34" charset="0"/>
                <a:cs typeface="Arial" pitchFamily="34" charset="0"/>
              </a:rPr>
              <a:t>افزایش بعدی تولید شیر </a:t>
            </a:r>
          </a:p>
          <a:p>
            <a:pPr marL="109537" lvl="0" indent="0" algn="just" rtl="1">
              <a:buNone/>
            </a:pPr>
            <a:r>
              <a:rPr lang="fa-IR" sz="2800" b="1" dirty="0" smtClean="0">
                <a:solidFill>
                  <a:srgbClr val="203021"/>
                </a:solidFill>
                <a:latin typeface="Arial" pitchFamily="34" charset="0"/>
                <a:cs typeface="Arial" pitchFamily="34" charset="0"/>
              </a:rPr>
              <a:t>   می شود. </a:t>
            </a:r>
            <a:endParaRPr lang="en-US" sz="2800" b="1" dirty="0" smtClean="0">
              <a:solidFill>
                <a:srgbClr val="203021"/>
              </a:solidFill>
              <a:latin typeface="Arial" pitchFamily="34" charset="0"/>
              <a:cs typeface="Arial" pitchFamily="34" charset="0"/>
            </a:endParaRPr>
          </a:p>
          <a:p>
            <a:endParaRPr lang="en-US" dirty="0"/>
          </a:p>
        </p:txBody>
      </p:sp>
      <p:sp>
        <p:nvSpPr>
          <p:cNvPr id="3" name="Title 2"/>
          <p:cNvSpPr>
            <a:spLocks noGrp="1"/>
          </p:cNvSpPr>
          <p:nvPr>
            <p:ph type="title"/>
          </p:nvPr>
        </p:nvSpPr>
        <p:spPr/>
        <p:txBody>
          <a:bodyPr>
            <a:normAutofit fontScale="90000"/>
          </a:bodyPr>
          <a:lstStyle/>
          <a:p>
            <a:pPr algn="r" rtl="1"/>
            <a:r>
              <a:rPr lang="fa-IR" sz="4000" dirty="0" smtClean="0">
                <a:solidFill>
                  <a:srgbClr val="C00000"/>
                </a:solidFill>
                <a:latin typeface="Arial" pitchFamily="34" charset="0"/>
                <a:cs typeface="Arial" pitchFamily="34" charset="0"/>
              </a:rPr>
              <a:t>مشکلات مادران دارای نوزاد نارس</a:t>
            </a:r>
            <a:r>
              <a:rPr lang="en-US" sz="4000" dirty="0" smtClean="0">
                <a:solidFill>
                  <a:srgbClr val="C00000"/>
                </a:solidFill>
                <a:latin typeface="Arial" pitchFamily="34" charset="0"/>
                <a:cs typeface="Arial" pitchFamily="34" charset="0"/>
              </a:rPr>
              <a:t> </a:t>
            </a:r>
            <a:r>
              <a:rPr lang="fa-IR" sz="4000" dirty="0" smtClean="0">
                <a:solidFill>
                  <a:srgbClr val="C00000"/>
                </a:solidFill>
                <a:latin typeface="Arial" pitchFamily="34" charset="0"/>
                <a:cs typeface="Arial" pitchFamily="34" charset="0"/>
              </a:rPr>
              <a:t>وروش حل آن  </a:t>
            </a:r>
            <a:r>
              <a:rPr lang="en-US" sz="4400" dirty="0" smtClean="0">
                <a:solidFill>
                  <a:srgbClr val="C00000"/>
                </a:solidFill>
                <a:latin typeface="Arial" pitchFamily="34" charset="0"/>
                <a:cs typeface="Arial" pitchFamily="34" charset="0"/>
              </a:rPr>
              <a:t/>
            </a:r>
            <a:br>
              <a:rPr lang="en-US" sz="4400" dirty="0" smtClean="0">
                <a:solidFill>
                  <a:srgbClr val="C00000"/>
                </a:solidFill>
                <a:latin typeface="Arial" pitchFamily="34" charset="0"/>
                <a:cs typeface="Arial" pitchFamily="34" charset="0"/>
              </a:rPr>
            </a:br>
            <a:endParaRPr lang="en-US" dirty="0"/>
          </a:p>
        </p:txBody>
      </p:sp>
      <p:sp>
        <p:nvSpPr>
          <p:cNvPr id="5" name="Smiley Face 4"/>
          <p:cNvSpPr/>
          <p:nvPr/>
        </p:nvSpPr>
        <p:spPr>
          <a:xfrm>
            <a:off x="714348" y="4071942"/>
            <a:ext cx="1500198" cy="121444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258902"/>
            <a:ext cx="7929618" cy="6555641"/>
          </a:xfrm>
          <a:prstGeom prst="rect">
            <a:avLst/>
          </a:prstGeom>
          <a:ln w="9525">
            <a:solidFill>
              <a:srgbClr val="92D050"/>
            </a:solidFill>
          </a:ln>
        </p:spPr>
        <p:txBody>
          <a:bodyPr wrap="square">
            <a:spAutoFit/>
          </a:bodyPr>
          <a:lstStyle/>
          <a:p>
            <a:pPr marL="109537" indent="0" algn="ctr">
              <a:buNone/>
            </a:pPr>
            <a:r>
              <a:rPr lang="fa-IR" sz="2400" b="1" dirty="0" smtClean="0">
                <a:solidFill>
                  <a:srgbClr val="C00000"/>
                </a:solidFill>
                <a:latin typeface="Arial" pitchFamily="34" charset="0"/>
                <a:cs typeface="Arial" pitchFamily="34" charset="0"/>
              </a:rPr>
              <a:t>روش دوشیدن آغوز </a:t>
            </a:r>
            <a:endParaRPr lang="en-US" sz="2400" b="1" dirty="0" smtClean="0">
              <a:solidFill>
                <a:srgbClr val="C00000"/>
              </a:solidFill>
              <a:latin typeface="Arial" pitchFamily="34" charset="0"/>
              <a:cs typeface="Arial" pitchFamily="34" charset="0"/>
            </a:endParaRPr>
          </a:p>
          <a:p>
            <a:pPr marL="109537" indent="0" algn="just" rtl="1">
              <a:buNone/>
            </a:pPr>
            <a:r>
              <a:rPr lang="fa-IR" b="1" dirty="0" smtClean="0">
                <a:solidFill>
                  <a:srgbClr val="203021"/>
                </a:solidFill>
                <a:latin typeface="Arial" pitchFamily="34" charset="0"/>
                <a:cs typeface="Arial" pitchFamily="34" charset="0"/>
              </a:rPr>
              <a:t>   </a:t>
            </a:r>
            <a:r>
              <a:rPr lang="fa-IR" sz="2400" b="1" dirty="0" smtClean="0">
                <a:solidFill>
                  <a:srgbClr val="203021"/>
                </a:solidFill>
                <a:latin typeface="Arial" pitchFamily="34" charset="0"/>
                <a:cs typeface="Arial" pitchFamily="34" charset="0"/>
              </a:rPr>
              <a:t>بعد از تولّد به علّت غلیظ بودن آغوز و حجم کم آن </a:t>
            </a:r>
            <a:r>
              <a:rPr lang="fa-IR" sz="2400" b="1" dirty="0" smtClean="0">
                <a:solidFill>
                  <a:srgbClr val="0070C0"/>
                </a:solidFill>
                <a:latin typeface="Arial" pitchFamily="34" charset="0"/>
                <a:cs typeface="Arial" pitchFamily="34" charset="0"/>
              </a:rPr>
              <a:t>(گرچه حجم آغوز کم است ولی برای نوزاد کافی است):</a:t>
            </a:r>
            <a:endParaRPr lang="en-US" sz="2400" b="1" dirty="0" smtClean="0">
              <a:solidFill>
                <a:srgbClr val="0070C0"/>
              </a:solidFill>
              <a:latin typeface="Arial" pitchFamily="34" charset="0"/>
              <a:cs typeface="Arial" pitchFamily="34" charset="0"/>
            </a:endParaRPr>
          </a:p>
          <a:p>
            <a:pPr marL="109537" indent="0" algn="just" rtl="1">
              <a:buNone/>
            </a:pPr>
            <a:r>
              <a:rPr lang="fa-IR" sz="2400" b="1" dirty="0" smtClean="0">
                <a:solidFill>
                  <a:srgbClr val="203021"/>
                </a:solidFill>
                <a:latin typeface="Arial" pitchFamily="34" charset="0"/>
                <a:cs typeface="Arial" pitchFamily="34" charset="0"/>
              </a:rPr>
              <a:t>   دوشیدن آغوز </a:t>
            </a:r>
            <a:r>
              <a:rPr lang="fa-IR" sz="2400" b="1" dirty="0" smtClean="0">
                <a:solidFill>
                  <a:srgbClr val="C00000"/>
                </a:solidFill>
                <a:latin typeface="Arial" pitchFamily="34" charset="0"/>
                <a:cs typeface="Arial" pitchFamily="34" charset="0"/>
              </a:rPr>
              <a:t>با دست </a:t>
            </a:r>
            <a:r>
              <a:rPr lang="fa-IR" sz="2400" b="1" dirty="0" smtClean="0">
                <a:solidFill>
                  <a:srgbClr val="203021"/>
                </a:solidFill>
                <a:latin typeface="Arial" pitchFamily="34" charset="0"/>
                <a:cs typeface="Arial" pitchFamily="34" charset="0"/>
              </a:rPr>
              <a:t>نسبت به دوشیدن شیر با پمپ الکتریکی </a:t>
            </a:r>
            <a:r>
              <a:rPr lang="fa-IR" sz="2400" b="1" dirty="0" smtClean="0">
                <a:solidFill>
                  <a:srgbClr val="C00000"/>
                </a:solidFill>
                <a:latin typeface="Arial" pitchFamily="34" charset="0"/>
                <a:cs typeface="Arial" pitchFamily="34" charset="0"/>
              </a:rPr>
              <a:t>مؤثرتر</a:t>
            </a:r>
            <a:r>
              <a:rPr lang="fa-IR" sz="2400" b="1" dirty="0" smtClean="0">
                <a:solidFill>
                  <a:srgbClr val="002060"/>
                </a:solidFill>
                <a:latin typeface="Arial" pitchFamily="34" charset="0"/>
                <a:cs typeface="Arial" pitchFamily="34" charset="0"/>
              </a:rPr>
              <a:t> </a:t>
            </a:r>
            <a:r>
              <a:rPr lang="fa-IR" sz="2400" b="1" dirty="0" smtClean="0">
                <a:solidFill>
                  <a:srgbClr val="203021"/>
                </a:solidFill>
                <a:latin typeface="Arial" pitchFamily="34" charset="0"/>
                <a:cs typeface="Arial" pitchFamily="34" charset="0"/>
              </a:rPr>
              <a:t>است. </a:t>
            </a:r>
            <a:endParaRPr lang="fa-IR" sz="2400" b="1" dirty="0" smtClean="0">
              <a:solidFill>
                <a:srgbClr val="C00000"/>
              </a:solidFill>
              <a:latin typeface="Arial" pitchFamily="34" charset="0"/>
              <a:cs typeface="Arial" pitchFamily="34" charset="0"/>
            </a:endParaRPr>
          </a:p>
          <a:p>
            <a:pPr marL="109537" indent="0" algn="ctr" rtl="1">
              <a:buNone/>
            </a:pPr>
            <a:r>
              <a:rPr lang="fa-IR" sz="2400" b="1" dirty="0" smtClean="0">
                <a:solidFill>
                  <a:srgbClr val="C00000"/>
                </a:solidFill>
                <a:latin typeface="Arial" pitchFamily="34" charset="0"/>
                <a:cs typeface="Arial" pitchFamily="34" charset="0"/>
              </a:rPr>
              <a:t>دفعات دوشیدن  </a:t>
            </a:r>
          </a:p>
          <a:p>
            <a:pPr marL="109537" indent="0" algn="just" rtl="1">
              <a:buNone/>
            </a:pPr>
            <a:r>
              <a:rPr lang="fa-IR" sz="2400" b="1" dirty="0" smtClean="0">
                <a:solidFill>
                  <a:srgbClr val="203021"/>
                </a:solidFill>
                <a:latin typeface="Arial" pitchFamily="34" charset="0"/>
                <a:cs typeface="Arial" pitchFamily="34" charset="0"/>
              </a:rPr>
              <a:t>  </a:t>
            </a:r>
            <a:r>
              <a:rPr lang="fa-IR" sz="2400" b="1" dirty="0" smtClean="0">
                <a:solidFill>
                  <a:srgbClr val="0070C0"/>
                </a:solidFill>
                <a:latin typeface="Arial" pitchFamily="34" charset="0"/>
                <a:cs typeface="Arial" pitchFamily="34" charset="0"/>
              </a:rPr>
              <a:t>مانند شیرخواران ترم : 8 تا 12 بار در شبانه روز</a:t>
            </a:r>
          </a:p>
          <a:p>
            <a:pPr marL="109537" indent="0" algn="just" rtl="1">
              <a:buNone/>
            </a:pPr>
            <a:r>
              <a:rPr lang="fa-IR" sz="2400" b="1" dirty="0" smtClean="0">
                <a:solidFill>
                  <a:srgbClr val="203021"/>
                </a:solidFill>
                <a:latin typeface="Arial" pitchFamily="34" charset="0"/>
                <a:cs typeface="Arial" pitchFamily="34" charset="0"/>
              </a:rPr>
              <a:t>              </a:t>
            </a:r>
          </a:p>
          <a:p>
            <a:pPr marL="109537" indent="0" algn="just" rtl="1">
              <a:buNone/>
            </a:pPr>
            <a:r>
              <a:rPr lang="fa-IR" sz="2400" b="1" dirty="0" smtClean="0">
                <a:solidFill>
                  <a:srgbClr val="203021"/>
                </a:solidFill>
                <a:latin typeface="Arial" pitchFamily="34" charset="0"/>
                <a:cs typeface="Arial" pitchFamily="34" charset="0"/>
              </a:rPr>
              <a:t> کلاً 100 دقیقه در روز و حداقل 1 بار در شب با پمپ (شیردوش)  (برای هر مادر و بر اساس شرایط او متفاوت است)</a:t>
            </a:r>
          </a:p>
          <a:p>
            <a:pPr marL="109537" indent="0" algn="ctr" rtl="1">
              <a:buNone/>
            </a:pPr>
            <a:endParaRPr lang="fa-IR" sz="2400" b="1" dirty="0" smtClean="0">
              <a:solidFill>
                <a:srgbClr val="002060"/>
              </a:solidFill>
              <a:latin typeface="Arial" pitchFamily="34" charset="0"/>
              <a:cs typeface="Arial" pitchFamily="34" charset="0"/>
            </a:endParaRPr>
          </a:p>
          <a:p>
            <a:pPr marL="109537" indent="0" algn="ctr" rtl="1">
              <a:buNone/>
            </a:pPr>
            <a:r>
              <a:rPr lang="fa-IR" sz="2400" b="1" dirty="0" smtClean="0">
                <a:solidFill>
                  <a:srgbClr val="C00000"/>
                </a:solidFill>
                <a:latin typeface="Arial" pitchFamily="34" charset="0"/>
                <a:cs typeface="Arial" pitchFamily="34" charset="0"/>
              </a:rPr>
              <a:t>طول زمان دوشیدن </a:t>
            </a:r>
          </a:p>
          <a:p>
            <a:pPr marL="109537" indent="0" algn="ctr" rtl="1">
              <a:buNone/>
            </a:pPr>
            <a:endParaRPr lang="en-US" sz="2400" b="1" dirty="0" smtClean="0">
              <a:solidFill>
                <a:srgbClr val="C00000"/>
              </a:solidFill>
              <a:latin typeface="Arial" pitchFamily="34" charset="0"/>
              <a:cs typeface="Arial" pitchFamily="34" charset="0"/>
            </a:endParaRPr>
          </a:p>
          <a:p>
            <a:pPr marL="109537" indent="0" algn="just" rtl="1">
              <a:buNone/>
            </a:pPr>
            <a:r>
              <a:rPr lang="fa-IR" sz="2400" b="1" dirty="0" smtClean="0">
                <a:solidFill>
                  <a:srgbClr val="203021"/>
                </a:solidFill>
                <a:latin typeface="Arial" pitchFamily="34" charset="0"/>
                <a:cs typeface="Arial" pitchFamily="34" charset="0"/>
              </a:rPr>
              <a:t>   روزهای اول: هر بار 10 تا 15 دقیقه </a:t>
            </a:r>
            <a:endParaRPr lang="en-US" sz="2400" b="1" dirty="0" smtClean="0">
              <a:solidFill>
                <a:srgbClr val="203021"/>
              </a:solidFill>
              <a:latin typeface="Arial" pitchFamily="34" charset="0"/>
              <a:cs typeface="Arial" pitchFamily="34" charset="0"/>
            </a:endParaRPr>
          </a:p>
          <a:p>
            <a:pPr marL="109537" indent="0" algn="just" rtl="1">
              <a:buNone/>
            </a:pPr>
            <a:r>
              <a:rPr lang="fa-IR" sz="2400" b="1" dirty="0" smtClean="0">
                <a:solidFill>
                  <a:srgbClr val="203021"/>
                </a:solidFill>
                <a:latin typeface="Arial" pitchFamily="34" charset="0"/>
                <a:cs typeface="Arial" pitchFamily="34" charset="0"/>
              </a:rPr>
              <a:t>   بعد از جاری شدن شیر: علاوه بر زمان 10 تا 15 دقیقه، مدت دو دقیقه هم پس از خروج آخرین قطرات شیر دوشیدن باید ادامه داشته باشد. </a:t>
            </a:r>
            <a:endParaRPr lang="en-US" sz="2400" b="1" dirty="0" smtClean="0">
              <a:solidFill>
                <a:srgbClr val="203021"/>
              </a:solidFill>
              <a:latin typeface="Arial" pitchFamily="34" charset="0"/>
              <a:cs typeface="Arial" pitchFamily="34" charset="0"/>
            </a:endParaRPr>
          </a:p>
          <a:p>
            <a:pPr algn="ctr" rtl="1"/>
            <a:endParaRPr lang="en-US" b="1" dirty="0" smtClean="0">
              <a:solidFill>
                <a:srgbClr val="002060"/>
              </a:solidFill>
              <a:latin typeface="Arial" pitchFamily="34" charset="0"/>
              <a:cs typeface="Arial" pitchFamily="34" charset="0"/>
            </a:endParaRPr>
          </a:p>
          <a:p>
            <a:pPr algn="r" rtl="1"/>
            <a:endParaRPr lang="en-US" dirty="0"/>
          </a:p>
        </p:txBody>
      </p:sp>
      <p:sp>
        <p:nvSpPr>
          <p:cNvPr id="3" name="Heart 2"/>
          <p:cNvSpPr/>
          <p:nvPr/>
        </p:nvSpPr>
        <p:spPr>
          <a:xfrm>
            <a:off x="8358214" y="1428736"/>
            <a:ext cx="214314" cy="285752"/>
          </a:xfrm>
          <a:prstGeom prst="hear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14290"/>
            <a:ext cx="7786742" cy="6678751"/>
          </a:xfrm>
          <a:prstGeom prst="rect">
            <a:avLst/>
          </a:prstGeom>
          <a:ln>
            <a:solidFill>
              <a:srgbClr val="92D050"/>
            </a:solidFill>
          </a:ln>
        </p:spPr>
        <p:txBody>
          <a:bodyPr wrap="square">
            <a:spAutoFit/>
          </a:bodyPr>
          <a:lstStyle/>
          <a:p>
            <a:pPr marL="109537" lvl="0" indent="0" algn="just" rtl="1">
              <a:lnSpc>
                <a:spcPct val="150000"/>
              </a:lnSpc>
              <a:buNone/>
            </a:pPr>
            <a:r>
              <a:rPr lang="fa-IR" sz="2800" b="1" dirty="0" smtClean="0">
                <a:solidFill>
                  <a:srgbClr val="C00000"/>
                </a:solidFill>
                <a:latin typeface="Arial" pitchFamily="34" charset="0"/>
                <a:cs typeface="Arial" pitchFamily="34" charset="0"/>
              </a:rPr>
              <a:t>برای تولید و تداوم شیر برای یک نوزاد نارس بستری:</a:t>
            </a:r>
          </a:p>
          <a:p>
            <a:pPr marL="109537" lvl="0" indent="0" algn="just" rtl="1">
              <a:lnSpc>
                <a:spcPct val="150000"/>
              </a:lnSpc>
              <a:buNone/>
            </a:pPr>
            <a:r>
              <a:rPr lang="fa-IR" sz="2800" b="1" dirty="0" smtClean="0">
                <a:solidFill>
                  <a:srgbClr val="002060"/>
                </a:solidFill>
                <a:latin typeface="Arial" pitchFamily="34" charset="0"/>
                <a:cs typeface="Arial" pitchFamily="34" charset="0"/>
              </a:rPr>
              <a:t>   </a:t>
            </a:r>
            <a:r>
              <a:rPr lang="fa-IR" sz="2800" b="1" dirty="0" smtClean="0">
                <a:solidFill>
                  <a:srgbClr val="203021"/>
                </a:solidFill>
                <a:latin typeface="Arial" pitchFamily="34" charset="0"/>
                <a:cs typeface="Arial" pitchFamily="34" charset="0"/>
              </a:rPr>
              <a:t>* </a:t>
            </a:r>
            <a:r>
              <a:rPr lang="fa-IR" sz="2800" b="1" dirty="0" smtClean="0">
                <a:solidFill>
                  <a:srgbClr val="7030A0"/>
                </a:solidFill>
                <a:latin typeface="Arial" pitchFamily="34" charset="0"/>
                <a:cs typeface="Arial" pitchFamily="34" charset="0"/>
              </a:rPr>
              <a:t>هرچه زودتر پس از تولد او شروع </a:t>
            </a:r>
            <a:r>
              <a:rPr lang="fa-IR" sz="2800" b="1" dirty="0" smtClean="0">
                <a:solidFill>
                  <a:srgbClr val="203021"/>
                </a:solidFill>
                <a:latin typeface="Arial" pitchFamily="34" charset="0"/>
                <a:cs typeface="Arial" pitchFamily="34" charset="0"/>
              </a:rPr>
              <a:t>به دوشیدن شیر کنید </a:t>
            </a:r>
            <a:r>
              <a:rPr lang="fa-IR" sz="2800" b="1" dirty="0" smtClean="0">
                <a:solidFill>
                  <a:srgbClr val="FF0000"/>
                </a:solidFill>
                <a:latin typeface="Arial" pitchFamily="34" charset="0"/>
                <a:cs typeface="Arial" pitchFamily="34" charset="0"/>
              </a:rPr>
              <a:t>*</a:t>
            </a:r>
            <a:r>
              <a:rPr lang="fa-IR" sz="2800" b="1" dirty="0" smtClean="0">
                <a:solidFill>
                  <a:srgbClr val="203021"/>
                </a:solidFill>
                <a:latin typeface="Arial" pitchFamily="34" charset="0"/>
                <a:cs typeface="Arial" pitchFamily="34" charset="0"/>
              </a:rPr>
              <a:t>(</a:t>
            </a:r>
            <a:r>
              <a:rPr lang="fa-IR" sz="2800" b="1" dirty="0" smtClean="0">
                <a:solidFill>
                  <a:srgbClr val="00B0F0"/>
                </a:solidFill>
                <a:latin typeface="Arial" pitchFamily="34" charset="0"/>
                <a:cs typeface="Arial" pitchFamily="34" charset="0"/>
              </a:rPr>
              <a:t>ترجیحاً  در شش ساعت اول تولد</a:t>
            </a:r>
            <a:r>
              <a:rPr lang="fa-IR" sz="2800" b="1" dirty="0" smtClean="0">
                <a:solidFill>
                  <a:srgbClr val="203021"/>
                </a:solidFill>
                <a:latin typeface="Arial" pitchFamily="34" charset="0"/>
                <a:cs typeface="Arial" pitchFamily="34" charset="0"/>
              </a:rPr>
              <a:t>)</a:t>
            </a:r>
          </a:p>
          <a:p>
            <a:pPr marL="109537" lvl="0" indent="0" algn="just" rtl="1">
              <a:lnSpc>
                <a:spcPct val="150000"/>
              </a:lnSpc>
              <a:buNone/>
            </a:pPr>
            <a:r>
              <a:rPr lang="fa-IR" sz="2800" b="1" dirty="0" smtClean="0">
                <a:solidFill>
                  <a:srgbClr val="203021"/>
                </a:solidFill>
                <a:latin typeface="Arial" pitchFamily="34" charset="0"/>
                <a:cs typeface="Arial" pitchFamily="34" charset="0"/>
              </a:rPr>
              <a:t>   * دوشیدن را حداقل را 8 بار در 24 ساعت تکرار کنید.</a:t>
            </a:r>
            <a:endParaRPr lang="fa-IR" sz="2800" b="1" dirty="0" smtClean="0">
              <a:solidFill>
                <a:srgbClr val="002060"/>
              </a:solidFill>
              <a:latin typeface="Arial" pitchFamily="34" charset="0"/>
              <a:cs typeface="Arial" pitchFamily="34" charset="0"/>
            </a:endParaRPr>
          </a:p>
          <a:p>
            <a:pPr marL="109537" lvl="0" indent="0" algn="just" rtl="1">
              <a:lnSpc>
                <a:spcPct val="150000"/>
              </a:lnSpc>
              <a:buNone/>
            </a:pPr>
            <a:r>
              <a:rPr lang="fa-IR" sz="2800" b="1" dirty="0" smtClean="0">
                <a:solidFill>
                  <a:srgbClr val="203021"/>
                </a:solidFill>
                <a:latin typeface="Arial" pitchFamily="34" charset="0"/>
                <a:cs typeface="Arial" pitchFamily="34" charset="0"/>
              </a:rPr>
              <a:t>جهش رشد در روزهای 10 تا 14 تولد در نوزاد نارس مانند نوزاد ترم است. </a:t>
            </a:r>
            <a:endParaRPr lang="en-US" sz="2800" b="1" dirty="0" smtClean="0">
              <a:solidFill>
                <a:srgbClr val="203021"/>
              </a:solidFill>
              <a:latin typeface="Arial" pitchFamily="34" charset="0"/>
              <a:cs typeface="Arial" pitchFamily="34" charset="0"/>
            </a:endParaRPr>
          </a:p>
          <a:p>
            <a:pPr algn="just" rtl="1"/>
            <a:r>
              <a:rPr lang="fa-IR" sz="3600" b="1" dirty="0" smtClean="0">
                <a:solidFill>
                  <a:srgbClr val="C00000"/>
                </a:solidFill>
                <a:latin typeface="Arial" pitchFamily="34" charset="0"/>
                <a:cs typeface="Arial" pitchFamily="34" charset="0"/>
              </a:rPr>
              <a:t>لذا: </a:t>
            </a:r>
          </a:p>
          <a:p>
            <a:pPr algn="just" rtl="1">
              <a:buFont typeface="Wingdings" pitchFamily="2" charset="2"/>
              <a:buChar char="Ø"/>
            </a:pPr>
            <a:r>
              <a:rPr lang="fa-IR" sz="2800" b="1" dirty="0" smtClean="0">
                <a:solidFill>
                  <a:srgbClr val="203021"/>
                </a:solidFill>
                <a:latin typeface="Arial" pitchFamily="34" charset="0"/>
                <a:cs typeface="Arial" pitchFamily="34" charset="0"/>
              </a:rPr>
              <a:t>دفعات شیردادن و دفعات دوشیدن شیر باید افزایش داشته باشد. </a:t>
            </a:r>
            <a:endParaRPr lang="en-US" sz="2800" b="1" dirty="0" smtClean="0">
              <a:solidFill>
                <a:srgbClr val="203021"/>
              </a:solidFill>
              <a:latin typeface="Arial" pitchFamily="34" charset="0"/>
              <a:cs typeface="Arial" pitchFamily="34" charset="0"/>
            </a:endParaRPr>
          </a:p>
          <a:p>
            <a:pPr lvl="0" algn="just" rtl="1">
              <a:buFont typeface="Wingdings" pitchFamily="2" charset="2"/>
              <a:buChar char="Ø"/>
            </a:pPr>
            <a:r>
              <a:rPr lang="fa-IR" sz="2800" b="1" dirty="0" smtClean="0">
                <a:solidFill>
                  <a:srgbClr val="203021"/>
                </a:solidFill>
                <a:latin typeface="Arial" pitchFamily="34" charset="0"/>
                <a:cs typeface="Arial" pitchFamily="34" charset="0"/>
              </a:rPr>
              <a:t>جمع آوری آخرین قطرات شیر که چربی بیشتر و نتیجه کالری بیشتری دارد برای نوزاد نارس، </a:t>
            </a:r>
            <a:r>
              <a:rPr lang="fa-IR" sz="2800" b="1" dirty="0" smtClean="0">
                <a:solidFill>
                  <a:srgbClr val="00B050"/>
                </a:solidFill>
                <a:latin typeface="Arial" pitchFamily="34" charset="0"/>
                <a:cs typeface="Arial" pitchFamily="34" charset="0"/>
              </a:rPr>
              <a:t>حیاتی و ضروری </a:t>
            </a:r>
            <a:r>
              <a:rPr lang="fa-IR" sz="2800" b="1" dirty="0" smtClean="0">
                <a:solidFill>
                  <a:srgbClr val="203021"/>
                </a:solidFill>
                <a:latin typeface="Arial" pitchFamily="34" charset="0"/>
                <a:cs typeface="Arial" pitchFamily="34" charset="0"/>
              </a:rPr>
              <a:t>است . </a:t>
            </a:r>
            <a:endParaRPr lang="en-US" sz="2800" b="1" dirty="0" smtClean="0">
              <a:solidFill>
                <a:srgbClr val="203021"/>
              </a:solidFill>
              <a:latin typeface="Arial" pitchFamily="34" charset="0"/>
              <a:cs typeface="Arial" pitchFamily="34" charset="0"/>
            </a:endParaRPr>
          </a:p>
          <a:p>
            <a:pPr marL="109537" lvl="0" indent="0" algn="just" rtl="1">
              <a:buNone/>
            </a:pPr>
            <a:endParaRPr lang="fa-IR" sz="2800" b="1" dirty="0" smtClean="0">
              <a:solidFill>
                <a:srgbClr val="203021"/>
              </a:solidFill>
              <a:latin typeface="Arial" pitchFamily="34" charset="0"/>
              <a:cs typeface="Arial" pitchFamily="34" charset="0"/>
            </a:endParaRPr>
          </a:p>
          <a:p>
            <a:pPr marL="109537" lvl="0" indent="0" algn="just" rtl="1">
              <a:buNone/>
            </a:pPr>
            <a:r>
              <a:rPr lang="fa-IR" sz="2800" b="1" dirty="0" smtClean="0">
                <a:solidFill>
                  <a:srgbClr val="203021"/>
                </a:solidFill>
                <a:latin typeface="Arial" pitchFamily="34" charset="0"/>
                <a:cs typeface="Arial" pitchFamily="34" charset="0"/>
              </a:rPr>
              <a:t> </a:t>
            </a:r>
            <a:endParaRPr lang="fa-IR" sz="2800" b="1" dirty="0">
              <a:solidFill>
                <a:srgbClr val="203021"/>
              </a:solidFill>
              <a:latin typeface="Arial" pitchFamily="34" charset="0"/>
              <a:cs typeface="Arial" pitchFamily="34" charset="0"/>
            </a:endParaRPr>
          </a:p>
        </p:txBody>
      </p:sp>
    </p:spTree>
  </p:cSld>
  <p:clrMapOvr>
    <a:masterClrMapping/>
  </p:clrMapOvr>
  <p:transition>
    <p:pull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72518" cy="4525963"/>
          </a:xfrm>
          <a:ln>
            <a:solidFill>
              <a:srgbClr val="92D050"/>
            </a:solidFill>
          </a:ln>
        </p:spPr>
        <p:txBody>
          <a:bodyPr>
            <a:normAutofit fontScale="92500"/>
          </a:bodyPr>
          <a:lstStyle/>
          <a:p>
            <a:pPr marL="0" lvl="0" indent="0" algn="ctr" rtl="1">
              <a:buNone/>
            </a:pPr>
            <a:r>
              <a:rPr lang="fa-IR" sz="2800" b="1" dirty="0" smtClean="0">
                <a:solidFill>
                  <a:srgbClr val="203021"/>
                </a:solidFill>
                <a:latin typeface="Arial" pitchFamily="34" charset="0"/>
                <a:cs typeface="Arial" pitchFamily="34" charset="0"/>
              </a:rPr>
              <a:t>شیر تازه دوشیده شده نسبت به شیر دوشیده شده و نگهداری شده در یخچال ارجح است (نوزاد نارس بهتر وزن می گیرد). </a:t>
            </a:r>
          </a:p>
          <a:p>
            <a:pPr marL="0" lvl="0" indent="0" algn="just" rtl="1">
              <a:buNone/>
            </a:pPr>
            <a:endParaRPr lang="en-US" sz="2800" b="1" dirty="0" smtClean="0">
              <a:solidFill>
                <a:srgbClr val="203021"/>
              </a:solidFill>
              <a:latin typeface="Arial" pitchFamily="34" charset="0"/>
              <a:cs typeface="Arial" pitchFamily="34" charset="0"/>
            </a:endParaRPr>
          </a:p>
          <a:p>
            <a:pPr lvl="0" algn="just" rtl="1"/>
            <a:r>
              <a:rPr lang="fa-IR" sz="2800" b="1" dirty="0" smtClean="0">
                <a:solidFill>
                  <a:srgbClr val="203021"/>
                </a:solidFill>
                <a:latin typeface="Arial" pitchFamily="34" charset="0"/>
                <a:cs typeface="Arial" pitchFamily="34" charset="0"/>
              </a:rPr>
              <a:t>نگهداری شیر تازه در اتاق با دمای 25 درجه سانتی گراد       4 ساعت </a:t>
            </a:r>
          </a:p>
          <a:p>
            <a:pPr lvl="0" algn="just" rtl="1"/>
            <a:r>
              <a:rPr lang="fa-IR" sz="2800" b="1" dirty="0" smtClean="0">
                <a:solidFill>
                  <a:srgbClr val="203021"/>
                </a:solidFill>
                <a:latin typeface="Arial" pitchFamily="34" charset="0"/>
                <a:cs typeface="Arial" pitchFamily="34" charset="0"/>
              </a:rPr>
              <a:t>در یخچال                                                          48 ساعت </a:t>
            </a:r>
          </a:p>
          <a:p>
            <a:pPr lvl="0" algn="just" rtl="1"/>
            <a:r>
              <a:rPr lang="fa-IR" sz="2800" b="1" dirty="0" smtClean="0">
                <a:solidFill>
                  <a:srgbClr val="203021"/>
                </a:solidFill>
                <a:latin typeface="Arial" pitchFamily="34" charset="0"/>
                <a:cs typeface="Arial" pitchFamily="34" charset="0"/>
              </a:rPr>
              <a:t>شیر فریز شده ذوب شده در یخچال                       حدّاکثر 12 ساعت </a:t>
            </a:r>
          </a:p>
          <a:p>
            <a:pPr marL="0" lvl="0" indent="0" algn="just" rtl="1">
              <a:buNone/>
            </a:pPr>
            <a:endParaRPr lang="en-US" sz="2800" b="1" dirty="0" smtClean="0">
              <a:solidFill>
                <a:srgbClr val="203021"/>
              </a:solidFill>
              <a:latin typeface="Arial" pitchFamily="34" charset="0"/>
              <a:cs typeface="Arial" pitchFamily="34" charset="0"/>
            </a:endParaRPr>
          </a:p>
          <a:p>
            <a:pPr lvl="0" algn="just" rtl="1"/>
            <a:r>
              <a:rPr lang="fa-IR" sz="2800" b="1" dirty="0" smtClean="0">
                <a:solidFill>
                  <a:srgbClr val="203021"/>
                </a:solidFill>
                <a:latin typeface="Arial" pitchFamily="34" charset="0"/>
                <a:cs typeface="Arial" pitchFamily="34" charset="0"/>
              </a:rPr>
              <a:t>مصرف شیر ذوب شده در دمای اتاق                     حدّاکثر یک ساعت</a:t>
            </a:r>
            <a:endParaRPr lang="en-US" sz="2800" b="1" dirty="0" smtClean="0">
              <a:solidFill>
                <a:srgbClr val="203021"/>
              </a:solidFill>
              <a:latin typeface="Arial" pitchFamily="34" charset="0"/>
              <a:cs typeface="Arial" pitchFamily="34" charset="0"/>
            </a:endParaRPr>
          </a:p>
          <a:p>
            <a:endParaRPr lang="en-US" dirty="0"/>
          </a:p>
        </p:txBody>
      </p:sp>
      <p:sp>
        <p:nvSpPr>
          <p:cNvPr id="3" name="Title 2"/>
          <p:cNvSpPr>
            <a:spLocks noGrp="1"/>
          </p:cNvSpPr>
          <p:nvPr>
            <p:ph type="title"/>
          </p:nvPr>
        </p:nvSpPr>
        <p:spPr>
          <a:xfrm>
            <a:off x="457200" y="1000108"/>
            <a:ext cx="8229600" cy="417530"/>
          </a:xfrm>
        </p:spPr>
        <p:txBody>
          <a:bodyPr>
            <a:normAutofit fontScale="90000"/>
          </a:bodyPr>
          <a:lstStyle/>
          <a:p>
            <a:pPr algn="ctr" rtl="1"/>
            <a:r>
              <a:rPr lang="fa-IR" sz="4400" dirty="0" smtClean="0">
                <a:solidFill>
                  <a:srgbClr val="C00000"/>
                </a:solidFill>
                <a:latin typeface="Arial" pitchFamily="34" charset="0"/>
                <a:cs typeface="Arial" pitchFamily="34" charset="0"/>
              </a:rPr>
              <a:t>استفاده و نگهداری از شیر دوشیده شده</a:t>
            </a:r>
            <a:br>
              <a:rPr lang="fa-IR" sz="4400" dirty="0" smtClean="0">
                <a:solidFill>
                  <a:srgbClr val="C00000"/>
                </a:solidFill>
                <a:latin typeface="Arial" pitchFamily="34" charset="0"/>
                <a:cs typeface="Arial" pitchFamily="34" charset="0"/>
              </a:rPr>
            </a:br>
            <a:r>
              <a:rPr lang="fa-IR" sz="4400" dirty="0" smtClean="0">
                <a:solidFill>
                  <a:srgbClr val="C00000"/>
                </a:solidFill>
                <a:latin typeface="Arial" pitchFamily="34" charset="0"/>
                <a:cs typeface="Arial" pitchFamily="34" charset="0"/>
              </a:rPr>
              <a:t> برای نوزاد نارس  </a:t>
            </a:r>
            <a:r>
              <a:rPr lang="en-US" sz="4400" dirty="0" smtClean="0">
                <a:solidFill>
                  <a:srgbClr val="C00000"/>
                </a:solidFill>
                <a:latin typeface="Arial" pitchFamily="34" charset="0"/>
                <a:cs typeface="Arial" pitchFamily="34" charset="0"/>
              </a:rPr>
              <a:t/>
            </a:r>
            <a:br>
              <a:rPr lang="en-US" sz="4400" dirty="0" smtClean="0">
                <a:solidFill>
                  <a:srgbClr val="C00000"/>
                </a:solidFill>
                <a:latin typeface="Arial" pitchFamily="34" charset="0"/>
                <a:cs typeface="Arial" pitchFamily="34" charset="0"/>
              </a:rPr>
            </a:br>
            <a:r>
              <a:rPr lang="en-US" dirty="0" smtClean="0"/>
              <a:t/>
            </a:r>
            <a:br>
              <a:rPr lang="en-US" dirty="0" smtClean="0"/>
            </a:br>
            <a:endParaRPr lang="en-US" dirty="0"/>
          </a:p>
        </p:txBody>
      </p:sp>
      <p:sp>
        <p:nvSpPr>
          <p:cNvPr id="4" name="Left Arrow 3"/>
          <p:cNvSpPr/>
          <p:nvPr/>
        </p:nvSpPr>
        <p:spPr>
          <a:xfrm>
            <a:off x="2714612" y="4643446"/>
            <a:ext cx="1643074"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2786050" y="3857628"/>
            <a:ext cx="1785950"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1714480" y="3000372"/>
            <a:ext cx="500066" cy="71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4786314" y="3357562"/>
            <a:ext cx="2000264"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2910" y="428604"/>
            <a:ext cx="8001056"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dirty="0" smtClean="0">
                <a:solidFill>
                  <a:srgbClr val="FF0000"/>
                </a:solidFill>
              </a:rPr>
              <a:t>منابع آموزشي</a:t>
            </a:r>
            <a:endParaRPr lang="en-US" sz="4000" dirty="0">
              <a:solidFill>
                <a:srgbClr val="FF0000"/>
              </a:solidFill>
            </a:endParaRPr>
          </a:p>
        </p:txBody>
      </p:sp>
      <p:sp>
        <p:nvSpPr>
          <p:cNvPr id="3" name="Rectangle 2"/>
          <p:cNvSpPr/>
          <p:nvPr/>
        </p:nvSpPr>
        <p:spPr>
          <a:xfrm>
            <a:off x="2000232" y="3071810"/>
            <a:ext cx="6429420" cy="32147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sz="3600" dirty="0" smtClean="0"/>
              <a:t>كتاب مجموعه آموزشي ترويج تغذيه با شير مادر .چاپ1400</a:t>
            </a:r>
          </a:p>
          <a:p>
            <a:pPr algn="ctr"/>
            <a:r>
              <a:rPr lang="fa-IR" sz="3600" dirty="0" smtClean="0"/>
              <a:t>تحت تاييد معاونت بهداشت ودرمان وانجمن علمي ترويج تغذيه با شير مادر</a:t>
            </a:r>
            <a:endParaRPr lang="en-US" sz="3600" dirty="0"/>
          </a:p>
        </p:txBody>
      </p:sp>
    </p:spTree>
  </p:cSld>
  <p:clrMapOvr>
    <a:masterClrMapping/>
  </p:clrMapOvr>
  <p:transition>
    <p:pull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i="1" dirty="0" smtClean="0">
                <a:solidFill>
                  <a:srgbClr val="C00000"/>
                </a:solidFill>
              </a:rPr>
              <a:t>از توجه شما سپاسگزاریم</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83186" y="1481138"/>
            <a:ext cx="6777628" cy="4525962"/>
          </a:xfrm>
          <a:ln>
            <a:solidFill>
              <a:srgbClr val="92D050"/>
            </a:solidFill>
          </a:ln>
        </p:spPr>
      </p:pic>
    </p:spTree>
  </p:cSld>
  <p:clrMapOvr>
    <a:masterClrMapping/>
  </p:clrMapOvr>
  <p:transition>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285860"/>
          </a:xfrm>
        </p:spPr>
        <p:txBody>
          <a:bodyPr>
            <a:noAutofit/>
          </a:bodyPr>
          <a:lstStyle/>
          <a:p>
            <a:r>
              <a:rPr lang="fa-IR" sz="3600" dirty="0" smtClean="0">
                <a:solidFill>
                  <a:srgbClr val="C00000"/>
                </a:solidFill>
                <a:latin typeface="Arial" pitchFamily="34" charset="0"/>
                <a:cs typeface="Arial" pitchFamily="34" charset="0"/>
              </a:rPr>
              <a:t>چه موقع نیاز است که شیرمادر دوشیده شود؟ </a:t>
            </a:r>
            <a:r>
              <a:rPr lang="en-US" sz="3600" dirty="0" smtClean="0">
                <a:solidFill>
                  <a:srgbClr val="C00000"/>
                </a:solidFill>
                <a:latin typeface="Arial" pitchFamily="34" charset="0"/>
                <a:cs typeface="Arial" pitchFamily="34" charset="0"/>
              </a:rPr>
              <a:t/>
            </a:r>
            <a:br>
              <a:rPr lang="en-US" sz="3600" dirty="0" smtClean="0">
                <a:solidFill>
                  <a:srgbClr val="C00000"/>
                </a:solidFill>
                <a:latin typeface="Arial" pitchFamily="34" charset="0"/>
                <a:cs typeface="Arial" pitchFamily="34" charset="0"/>
              </a:rPr>
            </a:br>
            <a:endParaRPr lang="en-US" sz="3600" dirty="0"/>
          </a:p>
        </p:txBody>
      </p:sp>
      <p:sp>
        <p:nvSpPr>
          <p:cNvPr id="3" name="Subtitle 2"/>
          <p:cNvSpPr>
            <a:spLocks noGrp="1"/>
          </p:cNvSpPr>
          <p:nvPr>
            <p:ph type="subTitle" idx="1"/>
          </p:nvPr>
        </p:nvSpPr>
        <p:spPr>
          <a:xfrm>
            <a:off x="428596" y="1000108"/>
            <a:ext cx="8286808" cy="5214974"/>
          </a:xfrm>
          <a:ln>
            <a:solidFill>
              <a:srgbClr val="00B050"/>
            </a:solidFill>
          </a:ln>
        </p:spPr>
        <p:txBody>
          <a:bodyPr>
            <a:normAutofit fontScale="47500" lnSpcReduction="20000"/>
          </a:bodyPr>
          <a:lstStyle/>
          <a:p>
            <a:pPr lvl="0" algn="just" rtl="1">
              <a:lnSpc>
                <a:spcPct val="120000"/>
              </a:lnSpc>
            </a:pPr>
            <a:r>
              <a:rPr lang="fa-IR" sz="6200" b="1" dirty="0" smtClean="0">
                <a:solidFill>
                  <a:srgbClr val="C00000"/>
                </a:solidFill>
                <a:latin typeface="Arial" pitchFamily="34" charset="0"/>
                <a:cs typeface="Arial" pitchFamily="34" charset="0"/>
              </a:rPr>
              <a:t>1-</a:t>
            </a:r>
            <a:r>
              <a:rPr lang="fa-IR" sz="6200" b="1" dirty="0" smtClean="0">
                <a:solidFill>
                  <a:srgbClr val="203021"/>
                </a:solidFill>
                <a:latin typeface="Arial" pitchFamily="34" charset="0"/>
                <a:cs typeface="Arial" pitchFamily="34" charset="0"/>
              </a:rPr>
              <a:t> </a:t>
            </a:r>
            <a:r>
              <a:rPr lang="fa-IR" sz="6200" b="1" dirty="0" smtClean="0">
                <a:solidFill>
                  <a:srgbClr val="203021"/>
                </a:solidFill>
                <a:latin typeface="Arial" pitchFamily="34" charset="0"/>
                <a:cs typeface="B Roya" pitchFamily="2" charset="-78"/>
              </a:rPr>
              <a:t>به منظور تداوم تولید شیر در موارد: </a:t>
            </a:r>
            <a:endParaRPr lang="en-US" sz="6200" b="1" dirty="0" smtClean="0">
              <a:solidFill>
                <a:srgbClr val="203021"/>
              </a:solidFill>
              <a:latin typeface="Arial" pitchFamily="34" charset="0"/>
              <a:cs typeface="B Roya" pitchFamily="2" charset="-78"/>
            </a:endParaRPr>
          </a:p>
          <a:p>
            <a:pPr algn="just" rtl="1">
              <a:lnSpc>
                <a:spcPct val="120000"/>
              </a:lnSpc>
              <a:buFont typeface="Wingdings" pitchFamily="2" charset="2"/>
              <a:buChar char="v"/>
            </a:pPr>
            <a:r>
              <a:rPr lang="fa-IR" sz="6200" b="1" dirty="0" smtClean="0">
                <a:solidFill>
                  <a:srgbClr val="203021"/>
                </a:solidFill>
                <a:latin typeface="Arial" pitchFamily="34" charset="0"/>
                <a:cs typeface="B Roya" pitchFamily="2" charset="-78"/>
              </a:rPr>
              <a:t> جدایی مادر و شیرخوار به هردلیل از جمله: مادران شاغل</a:t>
            </a:r>
            <a:endParaRPr lang="en-US" sz="6200" b="1" dirty="0" smtClean="0">
              <a:solidFill>
                <a:srgbClr val="203021"/>
              </a:solidFill>
              <a:latin typeface="Arial" pitchFamily="34" charset="0"/>
              <a:cs typeface="B Roya" pitchFamily="2" charset="-78"/>
            </a:endParaRPr>
          </a:p>
          <a:p>
            <a:pPr lvl="0" algn="just" rtl="1">
              <a:lnSpc>
                <a:spcPct val="120000"/>
              </a:lnSpc>
              <a:buFont typeface="Wingdings" pitchFamily="2" charset="2"/>
              <a:buChar char="v"/>
            </a:pPr>
            <a:r>
              <a:rPr lang="fa-IR" sz="6200" b="1" dirty="0" smtClean="0">
                <a:solidFill>
                  <a:srgbClr val="203021"/>
                </a:solidFill>
                <a:latin typeface="Arial" pitchFamily="34" charset="0"/>
                <a:cs typeface="B Roya" pitchFamily="2" charset="-78"/>
              </a:rPr>
              <a:t> بیماری مادر یا شیرخوار </a:t>
            </a:r>
            <a:endParaRPr lang="en-US" sz="6200" b="1" dirty="0" smtClean="0">
              <a:solidFill>
                <a:srgbClr val="203021"/>
              </a:solidFill>
              <a:latin typeface="Arial" pitchFamily="34" charset="0"/>
              <a:cs typeface="B Roya" pitchFamily="2" charset="-78"/>
            </a:endParaRPr>
          </a:p>
          <a:p>
            <a:pPr algn="just" rtl="1">
              <a:lnSpc>
                <a:spcPct val="120000"/>
              </a:lnSpc>
              <a:buFont typeface="Wingdings" pitchFamily="2" charset="2"/>
              <a:buChar char="v"/>
            </a:pPr>
            <a:r>
              <a:rPr lang="fa-IR" sz="6200" b="1" dirty="0" smtClean="0">
                <a:solidFill>
                  <a:srgbClr val="203021"/>
                </a:solidFill>
                <a:latin typeface="Arial" pitchFamily="34" charset="0"/>
                <a:cs typeface="B Roya" pitchFamily="2" charset="-78"/>
              </a:rPr>
              <a:t>  استفاده مادر از برخی داروها</a:t>
            </a:r>
            <a:endParaRPr lang="en-US" sz="6200" b="1" dirty="0" smtClean="0">
              <a:solidFill>
                <a:srgbClr val="203021"/>
              </a:solidFill>
              <a:latin typeface="Arial" pitchFamily="34" charset="0"/>
              <a:cs typeface="B Roya" pitchFamily="2" charset="-78"/>
            </a:endParaRPr>
          </a:p>
          <a:p>
            <a:pPr lvl="0" algn="just" rtl="1">
              <a:lnSpc>
                <a:spcPct val="120000"/>
              </a:lnSpc>
            </a:pPr>
            <a:r>
              <a:rPr lang="fa-IR" sz="6200" b="1" dirty="0" smtClean="0">
                <a:solidFill>
                  <a:srgbClr val="203021"/>
                </a:solidFill>
                <a:latin typeface="Arial" pitchFamily="34" charset="0"/>
                <a:cs typeface="B Roya" pitchFamily="2" charset="-78"/>
              </a:rPr>
              <a:t> </a:t>
            </a:r>
            <a:r>
              <a:rPr lang="fa-IR" sz="6200" b="1" dirty="0" smtClean="0">
                <a:solidFill>
                  <a:srgbClr val="C00000"/>
                </a:solidFill>
                <a:latin typeface="Arial" pitchFamily="34" charset="0"/>
                <a:cs typeface="B Roya" pitchFamily="2" charset="-78"/>
              </a:rPr>
              <a:t>2-</a:t>
            </a:r>
            <a:r>
              <a:rPr lang="fa-IR" sz="6200" b="1" dirty="0" smtClean="0">
                <a:solidFill>
                  <a:srgbClr val="203021"/>
                </a:solidFill>
                <a:latin typeface="Arial" pitchFamily="34" charset="0"/>
                <a:cs typeface="B Roya" pitchFamily="2" charset="-78"/>
              </a:rPr>
              <a:t>برای تغذیه نوزاد نارس یا کم وزن </a:t>
            </a:r>
            <a:endParaRPr lang="en-US" sz="6200" b="1" dirty="0" smtClean="0">
              <a:solidFill>
                <a:srgbClr val="203021"/>
              </a:solidFill>
              <a:latin typeface="Arial" pitchFamily="34" charset="0"/>
              <a:cs typeface="B Roya" pitchFamily="2" charset="-78"/>
            </a:endParaRPr>
          </a:p>
          <a:p>
            <a:pPr lvl="0" algn="just" rtl="1">
              <a:lnSpc>
                <a:spcPct val="120000"/>
              </a:lnSpc>
            </a:pPr>
            <a:r>
              <a:rPr lang="fa-IR" sz="6200" b="1" dirty="0" smtClean="0">
                <a:solidFill>
                  <a:srgbClr val="203021"/>
                </a:solidFill>
                <a:latin typeface="Arial" pitchFamily="34" charset="0"/>
                <a:cs typeface="B Roya" pitchFamily="2" charset="-78"/>
              </a:rPr>
              <a:t> </a:t>
            </a:r>
            <a:r>
              <a:rPr lang="fa-IR" sz="6200" b="1" dirty="0" smtClean="0">
                <a:solidFill>
                  <a:srgbClr val="C00000"/>
                </a:solidFill>
                <a:latin typeface="Arial" pitchFamily="34" charset="0"/>
                <a:cs typeface="B Roya" pitchFamily="2" charset="-78"/>
              </a:rPr>
              <a:t>3-</a:t>
            </a:r>
            <a:r>
              <a:rPr lang="fa-IR" sz="6200" b="1" dirty="0" smtClean="0">
                <a:solidFill>
                  <a:srgbClr val="203021"/>
                </a:solidFill>
                <a:latin typeface="Arial" pitchFamily="34" charset="0"/>
                <a:cs typeface="B Roya" pitchFamily="2" charset="-78"/>
              </a:rPr>
              <a:t> برای نرم کردن هاله پستان در مواقع پری پستان </a:t>
            </a:r>
          </a:p>
          <a:p>
            <a:pPr lvl="0" algn="just" rtl="1">
              <a:lnSpc>
                <a:spcPct val="120000"/>
              </a:lnSpc>
            </a:pPr>
            <a:r>
              <a:rPr lang="fa-IR" sz="6200" b="1" dirty="0" smtClean="0">
                <a:solidFill>
                  <a:srgbClr val="203021"/>
                </a:solidFill>
                <a:latin typeface="Arial" pitchFamily="34" charset="0"/>
                <a:cs typeface="B Roya" pitchFamily="2" charset="-78"/>
              </a:rPr>
              <a:t> </a:t>
            </a:r>
            <a:r>
              <a:rPr lang="fa-IR" sz="6200" b="1" dirty="0" smtClean="0">
                <a:solidFill>
                  <a:srgbClr val="C00000"/>
                </a:solidFill>
                <a:latin typeface="Arial" pitchFamily="34" charset="0"/>
                <a:cs typeface="B Roya" pitchFamily="2" charset="-78"/>
              </a:rPr>
              <a:t>4-</a:t>
            </a:r>
            <a:r>
              <a:rPr lang="fa-IR" sz="6200" b="1" dirty="0" smtClean="0">
                <a:solidFill>
                  <a:srgbClr val="203021"/>
                </a:solidFill>
                <a:latin typeface="Arial" pitchFamily="34" charset="0"/>
                <a:cs typeface="B Roya" pitchFamily="2" charset="-78"/>
              </a:rPr>
              <a:t> برای تسکین و رفع احتقان پستان و یا زمانی که یک یا چند مجرای شیر مسدود می شوند . </a:t>
            </a:r>
            <a:endParaRPr lang="en-US" sz="6200" b="1" dirty="0" smtClean="0">
              <a:solidFill>
                <a:srgbClr val="203021"/>
              </a:solidFill>
              <a:latin typeface="Arial" pitchFamily="34" charset="0"/>
              <a:cs typeface="B Roya" pitchFamily="2" charset="-78"/>
            </a:endParaRPr>
          </a:p>
          <a:p>
            <a:pPr lvl="0" algn="just" rtl="1">
              <a:lnSpc>
                <a:spcPct val="120000"/>
              </a:lnSpc>
            </a:pPr>
            <a:r>
              <a:rPr lang="fa-IR" sz="6200" b="1" dirty="0" smtClean="0">
                <a:solidFill>
                  <a:srgbClr val="203021"/>
                </a:solidFill>
                <a:latin typeface="Arial" pitchFamily="34" charset="0"/>
                <a:cs typeface="B Roya" pitchFamily="2" charset="-78"/>
              </a:rPr>
              <a:t> </a:t>
            </a:r>
            <a:endParaRPr lang="en-US" dirty="0">
              <a:cs typeface="B Roya" pitchFamily="2" charset="-78"/>
            </a:endParaRPr>
          </a:p>
        </p:txBody>
      </p:sp>
      <p:sp>
        <p:nvSpPr>
          <p:cNvPr id="5" name="5-Point Star 4"/>
          <p:cNvSpPr/>
          <p:nvPr/>
        </p:nvSpPr>
        <p:spPr>
          <a:xfrm>
            <a:off x="0" y="285728"/>
            <a:ext cx="1142976" cy="857256"/>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C00000"/>
              </a:solidFill>
            </a:endParaRP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071546"/>
            <a:ext cx="8715436" cy="3970318"/>
          </a:xfrm>
          <a:prstGeom prst="rect">
            <a:avLst/>
          </a:prstGeom>
          <a:ln>
            <a:solidFill>
              <a:srgbClr val="00B050"/>
            </a:solidFill>
          </a:ln>
        </p:spPr>
        <p:txBody>
          <a:bodyPr wrap="square">
            <a:spAutoFit/>
          </a:bodyPr>
          <a:lstStyle/>
          <a:p>
            <a:pPr lvl="0" algn="just" rtl="1">
              <a:lnSpc>
                <a:spcPct val="150000"/>
              </a:lnSpc>
            </a:pPr>
            <a:r>
              <a:rPr lang="fa-IR" sz="2800" b="1" dirty="0" smtClean="0">
                <a:solidFill>
                  <a:srgbClr val="C00000"/>
                </a:solidFill>
                <a:latin typeface="Arial" pitchFamily="34" charset="0"/>
                <a:cs typeface="Arial" pitchFamily="34" charset="0"/>
              </a:rPr>
              <a:t>5-</a:t>
            </a:r>
            <a:r>
              <a:rPr lang="fa-IR" sz="2800" b="1" dirty="0" smtClean="0">
                <a:solidFill>
                  <a:srgbClr val="203021"/>
                </a:solidFill>
                <a:latin typeface="Arial" pitchFamily="34" charset="0"/>
                <a:cs typeface="Arial" pitchFamily="34" charset="0"/>
              </a:rPr>
              <a:t> هنگام عدم توانایی شیرخوار برای گرفتن پستان .</a:t>
            </a:r>
            <a:endParaRPr lang="en-US" sz="2800" b="1" dirty="0" smtClean="0">
              <a:solidFill>
                <a:srgbClr val="203021"/>
              </a:solidFill>
              <a:latin typeface="Arial" pitchFamily="34" charset="0"/>
              <a:cs typeface="Arial" pitchFamily="34" charset="0"/>
            </a:endParaRPr>
          </a:p>
          <a:p>
            <a:pPr lvl="0" algn="just" rtl="1">
              <a:lnSpc>
                <a:spcPct val="150000"/>
              </a:lnSpc>
            </a:pPr>
            <a:r>
              <a:rPr lang="fa-IR" sz="2800" b="1" dirty="0" smtClean="0">
                <a:solidFill>
                  <a:srgbClr val="C00000"/>
                </a:solidFill>
                <a:latin typeface="Arial" pitchFamily="34" charset="0"/>
                <a:cs typeface="Arial" pitchFamily="34" charset="0"/>
              </a:rPr>
              <a:t>6-</a:t>
            </a:r>
            <a:r>
              <a:rPr lang="fa-IR" sz="2800" b="1" dirty="0" smtClean="0">
                <a:solidFill>
                  <a:srgbClr val="203021"/>
                </a:solidFill>
                <a:latin typeface="Arial" pitchFamily="34" charset="0"/>
                <a:cs typeface="Arial" pitchFamily="34" charset="0"/>
              </a:rPr>
              <a:t>به منظور افزایش تولید شیرمادر در موارد کمبود شیرمادر. </a:t>
            </a:r>
            <a:endParaRPr lang="en-US" sz="2800" b="1" dirty="0" smtClean="0">
              <a:solidFill>
                <a:srgbClr val="203021"/>
              </a:solidFill>
              <a:latin typeface="Arial" pitchFamily="34" charset="0"/>
              <a:cs typeface="Arial" pitchFamily="34" charset="0"/>
            </a:endParaRPr>
          </a:p>
          <a:p>
            <a:pPr lvl="0" algn="just" rtl="1">
              <a:lnSpc>
                <a:spcPct val="150000"/>
              </a:lnSpc>
            </a:pPr>
            <a:r>
              <a:rPr lang="fa-IR" sz="2800" b="1" dirty="0" smtClean="0">
                <a:solidFill>
                  <a:srgbClr val="C00000"/>
                </a:solidFill>
                <a:latin typeface="Arial" pitchFamily="34" charset="0"/>
                <a:cs typeface="Arial" pitchFamily="34" charset="0"/>
              </a:rPr>
              <a:t>7-</a:t>
            </a:r>
            <a:r>
              <a:rPr lang="fa-IR" sz="2800" b="1" dirty="0" smtClean="0">
                <a:solidFill>
                  <a:srgbClr val="203021"/>
                </a:solidFill>
                <a:latin typeface="Arial" pitchFamily="34" charset="0"/>
                <a:cs typeface="Arial" pitchFamily="34" charset="0"/>
              </a:rPr>
              <a:t>برای تشویق شیرخواربه گرفتن پستان(با دوشیدن کمی شیردردهان او) </a:t>
            </a:r>
            <a:endParaRPr lang="en-US" sz="2800" b="1" dirty="0" smtClean="0">
              <a:solidFill>
                <a:srgbClr val="203021"/>
              </a:solidFill>
              <a:latin typeface="Arial" pitchFamily="34" charset="0"/>
              <a:cs typeface="Arial" pitchFamily="34" charset="0"/>
            </a:endParaRPr>
          </a:p>
          <a:p>
            <a:pPr lvl="0" algn="just" rtl="1">
              <a:lnSpc>
                <a:spcPct val="150000"/>
              </a:lnSpc>
            </a:pPr>
            <a:r>
              <a:rPr lang="fa-IR" sz="2800" b="1" dirty="0" smtClean="0">
                <a:solidFill>
                  <a:srgbClr val="C00000"/>
                </a:solidFill>
                <a:latin typeface="Arial" pitchFamily="34" charset="0"/>
                <a:cs typeface="Arial" pitchFamily="34" charset="0"/>
              </a:rPr>
              <a:t> 8-</a:t>
            </a:r>
            <a:r>
              <a:rPr lang="fa-IR" sz="2800" b="1" dirty="0" smtClean="0">
                <a:solidFill>
                  <a:srgbClr val="203021"/>
                </a:solidFill>
                <a:latin typeface="Arial" pitchFamily="34" charset="0"/>
                <a:cs typeface="Arial" pitchFamily="34" charset="0"/>
              </a:rPr>
              <a:t>برای رفع نشت شیر</a:t>
            </a:r>
            <a:endParaRPr lang="en-US" sz="2800" b="1" dirty="0" smtClean="0">
              <a:solidFill>
                <a:srgbClr val="203021"/>
              </a:solidFill>
              <a:latin typeface="Arial" pitchFamily="34" charset="0"/>
              <a:cs typeface="Arial" pitchFamily="34" charset="0"/>
            </a:endParaRPr>
          </a:p>
          <a:p>
            <a:pPr lvl="0" algn="just" rtl="1">
              <a:lnSpc>
                <a:spcPct val="150000"/>
              </a:lnSpc>
            </a:pPr>
            <a:r>
              <a:rPr lang="fa-IR" sz="2800" b="1" dirty="0" smtClean="0">
                <a:solidFill>
                  <a:srgbClr val="203021"/>
                </a:solidFill>
                <a:latin typeface="Arial" pitchFamily="34" charset="0"/>
                <a:cs typeface="Arial" pitchFamily="34" charset="0"/>
              </a:rPr>
              <a:t> </a:t>
            </a:r>
            <a:r>
              <a:rPr lang="fa-IR" sz="2800" b="1" dirty="0" smtClean="0">
                <a:solidFill>
                  <a:srgbClr val="C00000"/>
                </a:solidFill>
                <a:latin typeface="Arial" pitchFamily="34" charset="0"/>
                <a:cs typeface="Arial" pitchFamily="34" charset="0"/>
              </a:rPr>
              <a:t>9-</a:t>
            </a:r>
            <a:r>
              <a:rPr lang="fa-IR" sz="2800" b="1" dirty="0" smtClean="0">
                <a:solidFill>
                  <a:srgbClr val="203021"/>
                </a:solidFill>
                <a:latin typeface="Arial" pitchFamily="34" charset="0"/>
                <a:cs typeface="Arial" pitchFamily="34" charset="0"/>
              </a:rPr>
              <a:t>به منظور ذخیره کردن شیر در یخچال یا فریزر </a:t>
            </a:r>
            <a:endParaRPr lang="en-US" sz="2800" b="1" dirty="0" smtClean="0">
              <a:solidFill>
                <a:srgbClr val="203021"/>
              </a:solidFill>
              <a:latin typeface="Arial" pitchFamily="34" charset="0"/>
              <a:cs typeface="Arial" pitchFamily="34" charset="0"/>
            </a:endParaRPr>
          </a:p>
          <a:p>
            <a:pPr lvl="0" algn="just" rtl="1">
              <a:lnSpc>
                <a:spcPct val="150000"/>
              </a:lnSpc>
            </a:pPr>
            <a:r>
              <a:rPr lang="fa-IR" sz="2800" b="1" dirty="0" smtClean="0">
                <a:solidFill>
                  <a:srgbClr val="203021"/>
                </a:solidFill>
                <a:latin typeface="Arial" pitchFamily="34" charset="0"/>
                <a:cs typeface="Arial" pitchFamily="34" charset="0"/>
              </a:rPr>
              <a:t> </a:t>
            </a:r>
            <a:r>
              <a:rPr lang="fa-IR" sz="2800" b="1" dirty="0" smtClean="0">
                <a:solidFill>
                  <a:srgbClr val="C00000"/>
                </a:solidFill>
                <a:latin typeface="Arial" pitchFamily="34" charset="0"/>
                <a:cs typeface="Arial" pitchFamily="34" charset="0"/>
              </a:rPr>
              <a:t>10-</a:t>
            </a:r>
            <a:r>
              <a:rPr lang="fa-IR" sz="2800" b="1" dirty="0" smtClean="0">
                <a:solidFill>
                  <a:srgbClr val="203021"/>
                </a:solidFill>
                <a:latin typeface="Arial" pitchFamily="34" charset="0"/>
                <a:cs typeface="Arial" pitchFamily="34" charset="0"/>
              </a:rPr>
              <a:t> برای اهداء به سایر مادران (که حتماً باید پاستوریزه شود). </a:t>
            </a:r>
            <a:endParaRPr lang="en-US" sz="2800" b="1" dirty="0" smtClean="0">
              <a:solidFill>
                <a:srgbClr val="203021"/>
              </a:solidFill>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840303"/>
          </a:xfrm>
          <a:ln>
            <a:solidFill>
              <a:srgbClr val="00B050"/>
            </a:solidFill>
          </a:ln>
        </p:spPr>
        <p:txBody>
          <a:bodyPr>
            <a:normAutofit/>
          </a:bodyPr>
          <a:lstStyle/>
          <a:p>
            <a:pPr marL="109537" indent="0" algn="just" rtl="1">
              <a:buNone/>
            </a:pPr>
            <a:r>
              <a:rPr lang="fa-IR" b="1" dirty="0" smtClean="0">
                <a:solidFill>
                  <a:srgbClr val="C00000"/>
                </a:solidFill>
                <a:latin typeface="Arial" pitchFamily="34" charset="0"/>
                <a:cs typeface="B Roya" pitchFamily="2" charset="-78"/>
              </a:rPr>
              <a:t>بستگی به دلیل دوشیدن شیر دارد</a:t>
            </a:r>
            <a:r>
              <a:rPr lang="fa-IR" b="1" dirty="0" smtClean="0">
                <a:solidFill>
                  <a:srgbClr val="203021"/>
                </a:solidFill>
                <a:latin typeface="Arial" pitchFamily="34" charset="0"/>
                <a:cs typeface="B Roya" pitchFamily="2" charset="-78"/>
              </a:rPr>
              <a:t>، مثلاً:</a:t>
            </a:r>
          </a:p>
          <a:p>
            <a:pPr marL="109537" indent="0" algn="just" rtl="1">
              <a:buNone/>
            </a:pPr>
            <a:r>
              <a:rPr lang="fa-IR" b="1" dirty="0" smtClean="0">
                <a:solidFill>
                  <a:srgbClr val="203021"/>
                </a:solidFill>
                <a:latin typeface="Arial" pitchFamily="34" charset="0"/>
                <a:cs typeface="B Roya" pitchFamily="2" charset="-78"/>
              </a:rPr>
              <a:t>1-  </a:t>
            </a:r>
            <a:r>
              <a:rPr lang="fa-IR" b="1" dirty="0" smtClean="0">
                <a:solidFill>
                  <a:srgbClr val="00B0F0"/>
                </a:solidFill>
                <a:latin typeface="Arial" pitchFamily="34" charset="0"/>
                <a:cs typeface="B Roya" pitchFamily="2" charset="-78"/>
              </a:rPr>
              <a:t>نوزادی که قادر به مکیدن نیست: </a:t>
            </a:r>
            <a:r>
              <a:rPr lang="fa-IR" b="1" dirty="0" smtClean="0">
                <a:solidFill>
                  <a:srgbClr val="203021"/>
                </a:solidFill>
                <a:latin typeface="Arial" pitchFamily="34" charset="0"/>
                <a:cs typeface="B Roya" pitchFamily="2" charset="-78"/>
              </a:rPr>
              <a:t>هر1 تا 2 ساعت یک بار </a:t>
            </a:r>
          </a:p>
          <a:p>
            <a:pPr marL="109537" indent="0" algn="just" rtl="1">
              <a:buNone/>
            </a:pPr>
            <a:r>
              <a:rPr lang="fa-IR" b="1" dirty="0" smtClean="0">
                <a:solidFill>
                  <a:srgbClr val="203021"/>
                </a:solidFill>
                <a:latin typeface="Arial" pitchFamily="34" charset="0"/>
                <a:cs typeface="B Roya" pitchFamily="2" charset="-78"/>
              </a:rPr>
              <a:t> </a:t>
            </a:r>
            <a:r>
              <a:rPr lang="fa-IR" sz="2800" b="1" dirty="0" smtClean="0">
                <a:solidFill>
                  <a:srgbClr val="00B050"/>
                </a:solidFill>
                <a:latin typeface="Arial" pitchFamily="34" charset="0"/>
                <a:cs typeface="B Roya" pitchFamily="2" charset="-78"/>
              </a:rPr>
              <a:t>آغوز را باید با سرنگ 2 سی سی مستقیماً از نیپل دوشید و به او خوراند</a:t>
            </a:r>
            <a:r>
              <a:rPr lang="fa-IR" sz="2800" b="1" dirty="0" smtClean="0">
                <a:solidFill>
                  <a:srgbClr val="203021"/>
                </a:solidFill>
                <a:latin typeface="Arial" pitchFamily="34" charset="0"/>
                <a:cs typeface="B Roya" pitchFamily="2" charset="-78"/>
              </a:rPr>
              <a:t>. </a:t>
            </a:r>
          </a:p>
          <a:p>
            <a:pPr marL="623887" indent="-514350" algn="just" rtl="1">
              <a:buNone/>
            </a:pPr>
            <a:r>
              <a:rPr lang="fa-IR" b="1" dirty="0" smtClean="0">
                <a:solidFill>
                  <a:srgbClr val="203021"/>
                </a:solidFill>
                <a:latin typeface="Arial" pitchFamily="34" charset="0"/>
                <a:cs typeface="B Roya" pitchFamily="2" charset="-78"/>
              </a:rPr>
              <a:t>2- </a:t>
            </a:r>
            <a:r>
              <a:rPr lang="fa-IR" b="1" dirty="0" smtClean="0">
                <a:solidFill>
                  <a:srgbClr val="00B0F0"/>
                </a:solidFill>
                <a:latin typeface="Arial" pitchFamily="34" charset="0"/>
                <a:cs typeface="B Roya" pitchFamily="2" charset="-78"/>
              </a:rPr>
              <a:t>نوزادان کم وزن: </a:t>
            </a:r>
            <a:r>
              <a:rPr lang="fa-IR" b="1" dirty="0" smtClean="0">
                <a:solidFill>
                  <a:srgbClr val="203021"/>
                </a:solidFill>
                <a:latin typeface="Arial" pitchFamily="34" charset="0"/>
                <a:cs typeface="B Roya" pitchFamily="2" charset="-78"/>
              </a:rPr>
              <a:t>هر </a:t>
            </a:r>
            <a:r>
              <a:rPr lang="fa-IR" b="1" dirty="0">
                <a:solidFill>
                  <a:srgbClr val="203021"/>
                </a:solidFill>
                <a:latin typeface="Arial" pitchFamily="34" charset="0"/>
                <a:cs typeface="B Roya" pitchFamily="2" charset="-78"/>
              </a:rPr>
              <a:t>2</a:t>
            </a:r>
            <a:r>
              <a:rPr lang="fa-IR" b="1" dirty="0" smtClean="0">
                <a:solidFill>
                  <a:srgbClr val="203021"/>
                </a:solidFill>
                <a:latin typeface="Arial" pitchFamily="34" charset="0"/>
                <a:cs typeface="B Roya" pitchFamily="2" charset="-78"/>
              </a:rPr>
              <a:t> تا 3 ساعت یک بار</a:t>
            </a:r>
          </a:p>
          <a:p>
            <a:pPr marL="623887" indent="-514350" algn="just" rtl="1">
              <a:buNone/>
            </a:pPr>
            <a:r>
              <a:rPr lang="fa-IR" b="1" dirty="0" smtClean="0">
                <a:solidFill>
                  <a:srgbClr val="203021"/>
                </a:solidFill>
                <a:latin typeface="Arial" pitchFamily="34" charset="0"/>
                <a:cs typeface="B Roya" pitchFamily="2" charset="-78"/>
              </a:rPr>
              <a:t>3-  </a:t>
            </a:r>
            <a:r>
              <a:rPr lang="fa-IR" b="1" dirty="0" smtClean="0">
                <a:solidFill>
                  <a:srgbClr val="00B0F0"/>
                </a:solidFill>
                <a:latin typeface="Arial" pitchFamily="34" charset="0"/>
                <a:cs typeface="B Roya" pitchFamily="2" charset="-78"/>
              </a:rPr>
              <a:t>هنگام بیماری مادر یا شیرخوار</a:t>
            </a:r>
            <a:r>
              <a:rPr lang="fa-IR" b="1" dirty="0" smtClean="0">
                <a:solidFill>
                  <a:srgbClr val="203021"/>
                </a:solidFill>
                <a:latin typeface="Arial" pitchFamily="34" charset="0"/>
                <a:cs typeface="B Roya" pitchFamily="2" charset="-78"/>
              </a:rPr>
              <a:t>: هر 3 ساعت یک بار</a:t>
            </a:r>
          </a:p>
          <a:p>
            <a:pPr marL="109537" indent="0" algn="just" rtl="1">
              <a:buNone/>
            </a:pPr>
            <a:r>
              <a:rPr lang="fa-IR" b="1" dirty="0" smtClean="0">
                <a:solidFill>
                  <a:srgbClr val="203021"/>
                </a:solidFill>
                <a:latin typeface="Arial" pitchFamily="34" charset="0"/>
                <a:cs typeface="B Roya" pitchFamily="2" charset="-78"/>
              </a:rPr>
              <a:t>4- </a:t>
            </a:r>
            <a:r>
              <a:rPr lang="fa-IR" b="1" dirty="0" smtClean="0">
                <a:solidFill>
                  <a:srgbClr val="00B0F0"/>
                </a:solidFill>
                <a:latin typeface="Arial" pitchFamily="34" charset="0"/>
                <a:cs typeface="B Roya" pitchFamily="2" charset="-78"/>
              </a:rPr>
              <a:t>برای افزایش تولید شیر</a:t>
            </a:r>
            <a:r>
              <a:rPr lang="fa-IR" b="1" dirty="0" smtClean="0">
                <a:solidFill>
                  <a:srgbClr val="203021"/>
                </a:solidFill>
                <a:latin typeface="Arial" pitchFamily="34" charset="0"/>
                <a:cs typeface="B Roya" pitchFamily="2" charset="-78"/>
              </a:rPr>
              <a:t>: هر 2 تا 3 ساعت یک بار </a:t>
            </a:r>
          </a:p>
          <a:p>
            <a:pPr marL="109537" indent="0" algn="just" rtl="1">
              <a:buNone/>
            </a:pPr>
            <a:r>
              <a:rPr lang="fa-IR" sz="2400" b="1" dirty="0" smtClean="0">
                <a:solidFill>
                  <a:srgbClr val="203021"/>
                </a:solidFill>
                <a:latin typeface="Arial" pitchFamily="34" charset="0"/>
                <a:cs typeface="B Roya" pitchFamily="2" charset="-78"/>
              </a:rPr>
              <a:t>(  حداقل 6 بار در روز و یک بار در شب (کل زمان دوشیدن شیر در شبانه </a:t>
            </a:r>
            <a:r>
              <a:rPr lang="fa-IR" sz="2800" b="1" dirty="0" smtClean="0">
                <a:solidFill>
                  <a:srgbClr val="203021"/>
                </a:solidFill>
                <a:latin typeface="Arial" pitchFamily="34" charset="0"/>
                <a:cs typeface="B Roya" pitchFamily="2" charset="-78"/>
              </a:rPr>
              <a:t>روز</a:t>
            </a:r>
          </a:p>
          <a:p>
            <a:pPr marL="109537" indent="0" algn="just" rtl="1">
              <a:buNone/>
            </a:pPr>
            <a:r>
              <a:rPr lang="fa-IR" sz="2800" b="1" dirty="0" smtClean="0">
                <a:solidFill>
                  <a:srgbClr val="203021"/>
                </a:solidFill>
                <a:latin typeface="Arial" pitchFamily="34" charset="0"/>
                <a:cs typeface="B Roya" pitchFamily="2" charset="-78"/>
              </a:rPr>
              <a:t> </a:t>
            </a:r>
            <a:r>
              <a:rPr lang="fa-IR" sz="2400" b="1" dirty="0" smtClean="0">
                <a:solidFill>
                  <a:srgbClr val="203021"/>
                </a:solidFill>
                <a:latin typeface="Arial" pitchFamily="34" charset="0"/>
                <a:cs typeface="B Roya" pitchFamily="2" charset="-78"/>
              </a:rPr>
              <a:t>کمتر از 100 دقیقه نباشد).</a:t>
            </a:r>
          </a:p>
          <a:p>
            <a:pPr algn="r" rtl="1"/>
            <a:endParaRPr lang="en-US" dirty="0" smtClean="0">
              <a:cs typeface="B Roya" pitchFamily="2" charset="-78"/>
            </a:endParaRPr>
          </a:p>
          <a:p>
            <a:endParaRPr lang="en-US" dirty="0"/>
          </a:p>
        </p:txBody>
      </p:sp>
      <p:sp>
        <p:nvSpPr>
          <p:cNvPr id="2" name="Title 1"/>
          <p:cNvSpPr>
            <a:spLocks noGrp="1"/>
          </p:cNvSpPr>
          <p:nvPr>
            <p:ph type="title"/>
          </p:nvPr>
        </p:nvSpPr>
        <p:spPr>
          <a:xfrm>
            <a:off x="457200" y="274638"/>
            <a:ext cx="8229600" cy="939784"/>
          </a:xfrm>
        </p:spPr>
        <p:txBody>
          <a:bodyPr/>
          <a:lstStyle/>
          <a:p>
            <a:pPr algn="ctr"/>
            <a:r>
              <a:rPr lang="fa-IR" b="1" dirty="0" smtClean="0">
                <a:solidFill>
                  <a:srgbClr val="C00000"/>
                </a:solidFill>
              </a:rPr>
              <a:t>دفعات دوشیدن شیر</a:t>
            </a:r>
            <a:endParaRPr lang="en-US" dirty="0"/>
          </a:p>
        </p:txBody>
      </p:sp>
      <p:sp>
        <p:nvSpPr>
          <p:cNvPr id="4" name="Left Arrow 3"/>
          <p:cNvSpPr/>
          <p:nvPr/>
        </p:nvSpPr>
        <p:spPr>
          <a:xfrm>
            <a:off x="1000100" y="5500702"/>
            <a:ext cx="2214578" cy="71438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dirty="0" smtClean="0"/>
              <a:t>ادامه مطلب</a:t>
            </a:r>
            <a:endParaRPr lang="en-US" dirty="0"/>
          </a:p>
        </p:txBody>
      </p:sp>
      <p:sp>
        <p:nvSpPr>
          <p:cNvPr id="5" name="5-Point Star 4"/>
          <p:cNvSpPr/>
          <p:nvPr/>
        </p:nvSpPr>
        <p:spPr>
          <a:xfrm>
            <a:off x="8501090" y="2357430"/>
            <a:ext cx="214314" cy="2143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126055"/>
          </a:xfrm>
          <a:ln>
            <a:solidFill>
              <a:srgbClr val="00B050"/>
            </a:solidFill>
          </a:ln>
        </p:spPr>
        <p:txBody>
          <a:bodyPr>
            <a:normAutofit/>
          </a:bodyPr>
          <a:lstStyle/>
          <a:p>
            <a:pPr algn="r" rtl="1">
              <a:buNone/>
            </a:pPr>
            <a:r>
              <a:rPr lang="fa-IR" sz="2800" b="1" dirty="0" smtClean="0">
                <a:solidFill>
                  <a:srgbClr val="203021"/>
                </a:solidFill>
                <a:latin typeface="Arial" pitchFamily="34" charset="0"/>
                <a:cs typeface="Arial" pitchFamily="34" charset="0"/>
              </a:rPr>
              <a:t>5</a:t>
            </a:r>
            <a:r>
              <a:rPr lang="fa-IR" sz="2800" b="1" dirty="0">
                <a:solidFill>
                  <a:srgbClr val="203021"/>
                </a:solidFill>
                <a:latin typeface="Arial" pitchFamily="34" charset="0"/>
                <a:cs typeface="Arial" pitchFamily="34" charset="0"/>
              </a:rPr>
              <a:t>-</a:t>
            </a:r>
            <a:r>
              <a:rPr lang="fa-IR" sz="2800" b="1" dirty="0" smtClean="0">
                <a:solidFill>
                  <a:srgbClr val="203021"/>
                </a:solidFill>
                <a:latin typeface="Arial" pitchFamily="34" charset="0"/>
                <a:cs typeface="Arial" pitchFamily="34" charset="0"/>
              </a:rPr>
              <a:t> </a:t>
            </a:r>
            <a:r>
              <a:rPr lang="fa-IR" sz="2800" b="1" dirty="0" smtClean="0">
                <a:solidFill>
                  <a:srgbClr val="00B0F0"/>
                </a:solidFill>
                <a:latin typeface="Arial" pitchFamily="34" charset="0"/>
                <a:cs typeface="Arial" pitchFamily="34" charset="0"/>
              </a:rPr>
              <a:t>در مورد احتقان پستان: </a:t>
            </a:r>
            <a:r>
              <a:rPr lang="fa-IR" sz="2800" b="1" dirty="0" smtClean="0">
                <a:solidFill>
                  <a:srgbClr val="203021"/>
                </a:solidFill>
                <a:latin typeface="Arial" pitchFamily="34" charset="0"/>
                <a:cs typeface="Arial" pitchFamily="34" charset="0"/>
              </a:rPr>
              <a:t>هر چندبار و هر مقدار شیر که سبب    تسکین مادر شود.</a:t>
            </a:r>
          </a:p>
          <a:p>
            <a:pPr algn="r">
              <a:buNone/>
            </a:pPr>
            <a:r>
              <a:rPr lang="fa-IR" sz="2800" b="1" dirty="0" smtClean="0">
                <a:solidFill>
                  <a:srgbClr val="203021"/>
                </a:solidFill>
                <a:latin typeface="Arial" pitchFamily="34" charset="0"/>
                <a:cs typeface="Arial" pitchFamily="34" charset="0"/>
              </a:rPr>
              <a:t> (اول شیر را با دست بدوشند تا مادر احساس راحتی کند بعد با پمپ دوشیده شود).</a:t>
            </a:r>
          </a:p>
          <a:p>
            <a:pPr algn="r">
              <a:buNone/>
            </a:pPr>
            <a:endParaRPr lang="fa-IR" sz="2800" b="1" dirty="0" smtClean="0">
              <a:solidFill>
                <a:srgbClr val="203021"/>
              </a:solidFill>
              <a:latin typeface="Arial" pitchFamily="34" charset="0"/>
              <a:cs typeface="Arial" pitchFamily="34" charset="0"/>
            </a:endParaRPr>
          </a:p>
          <a:p>
            <a:pPr algn="r">
              <a:buNone/>
            </a:pPr>
            <a:r>
              <a:rPr lang="fa-IR" sz="2800" b="1" dirty="0" smtClean="0">
                <a:solidFill>
                  <a:srgbClr val="203021"/>
                </a:solidFill>
                <a:latin typeface="Arial" pitchFamily="34" charset="0"/>
                <a:cs typeface="Arial" pitchFamily="34" charset="0"/>
              </a:rPr>
              <a:t>6-</a:t>
            </a:r>
            <a:r>
              <a:rPr lang="fa-IR" sz="2800" b="1" dirty="0" smtClean="0">
                <a:solidFill>
                  <a:srgbClr val="00B0F0"/>
                </a:solidFill>
                <a:latin typeface="Arial" pitchFamily="34" charset="0"/>
                <a:cs typeface="Arial" pitchFamily="34" charset="0"/>
              </a:rPr>
              <a:t>برای نشت شیر:</a:t>
            </a:r>
            <a:r>
              <a:rPr lang="fa-IR" sz="2800" b="1" dirty="0" smtClean="0">
                <a:solidFill>
                  <a:srgbClr val="203021"/>
                </a:solidFill>
                <a:latin typeface="Arial" pitchFamily="34" charset="0"/>
                <a:cs typeface="Arial" pitchFamily="34" charset="0"/>
              </a:rPr>
              <a:t> آن مقدار که فشار داخل پستان کاهش یابد.</a:t>
            </a:r>
          </a:p>
          <a:p>
            <a:pPr algn="r">
              <a:buNone/>
            </a:pPr>
            <a:endParaRPr lang="fa-IR" sz="2800" b="1" dirty="0" smtClean="0">
              <a:solidFill>
                <a:srgbClr val="203021"/>
              </a:solidFill>
              <a:latin typeface="Arial" pitchFamily="34" charset="0"/>
              <a:cs typeface="Arial" pitchFamily="34" charset="0"/>
            </a:endParaRPr>
          </a:p>
          <a:p>
            <a:pPr algn="r">
              <a:buNone/>
            </a:pPr>
            <a:r>
              <a:rPr lang="fa-IR" sz="2800" b="1" dirty="0" smtClean="0">
                <a:solidFill>
                  <a:srgbClr val="203021"/>
                </a:solidFill>
                <a:latin typeface="Arial" pitchFamily="34" charset="0"/>
                <a:cs typeface="Arial" pitchFamily="34" charset="0"/>
              </a:rPr>
              <a:t>7-</a:t>
            </a:r>
            <a:r>
              <a:rPr lang="fa-IR" sz="2800" b="1" dirty="0" smtClean="0">
                <a:solidFill>
                  <a:srgbClr val="00B0F0"/>
                </a:solidFill>
                <a:latin typeface="Arial" pitchFamily="34" charset="0"/>
                <a:cs typeface="Arial" pitchFamily="34" charset="0"/>
              </a:rPr>
              <a:t>مادران شاغل: </a:t>
            </a:r>
            <a:r>
              <a:rPr lang="fa-IR" sz="2800" b="1" dirty="0" smtClean="0">
                <a:solidFill>
                  <a:srgbClr val="203021"/>
                </a:solidFill>
                <a:latin typeface="Arial" pitchFamily="34" charset="0"/>
                <a:cs typeface="Arial" pitchFamily="34" charset="0"/>
              </a:rPr>
              <a:t>هر 3 یا 4 ساعت یک بار (در محل کار)</a:t>
            </a:r>
          </a:p>
          <a:p>
            <a:pPr algn="ctr" rtl="1"/>
            <a:endParaRPr lang="en-US" sz="2000" dirty="0"/>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57430"/>
            <a:ext cx="8329642" cy="3649861"/>
          </a:xfrm>
          <a:ln>
            <a:solidFill>
              <a:srgbClr val="00B050"/>
            </a:solidFill>
          </a:ln>
        </p:spPr>
        <p:txBody>
          <a:bodyPr>
            <a:normAutofit lnSpcReduction="10000"/>
          </a:bodyPr>
          <a:lstStyle/>
          <a:p>
            <a:pPr algn="just" rtl="1">
              <a:buFont typeface="Wingdings" pitchFamily="2" charset="2"/>
              <a:buChar char="ü"/>
            </a:pPr>
            <a:r>
              <a:rPr lang="fa-IR" sz="2800" b="1" dirty="0" smtClean="0">
                <a:solidFill>
                  <a:srgbClr val="203021"/>
                </a:solidFill>
                <a:latin typeface="Arial" pitchFamily="34" charset="0"/>
                <a:cs typeface="B Roya" pitchFamily="2" charset="-78"/>
              </a:rPr>
              <a:t>نشستن در یک محیط آرام و خلوت، محلّ راحت در کنار شیرخوار و یا تصویر او </a:t>
            </a:r>
          </a:p>
          <a:p>
            <a:pPr algn="just" rtl="1">
              <a:lnSpc>
                <a:spcPct val="150000"/>
              </a:lnSpc>
              <a:buFont typeface="Wingdings" pitchFamily="2" charset="2"/>
              <a:buChar char="ü"/>
            </a:pPr>
            <a:r>
              <a:rPr lang="fa-IR" sz="2800" b="1" dirty="0" smtClean="0">
                <a:solidFill>
                  <a:srgbClr val="203021"/>
                </a:solidFill>
                <a:latin typeface="Arial" pitchFamily="34" charset="0"/>
                <a:cs typeface="B Roya" pitchFamily="2" charset="-78"/>
              </a:rPr>
              <a:t>درصورت امکان برقراری تماس پوست با پوست با شیرخوار</a:t>
            </a:r>
          </a:p>
          <a:p>
            <a:pPr algn="just" rtl="1">
              <a:lnSpc>
                <a:spcPct val="150000"/>
              </a:lnSpc>
              <a:buFont typeface="Wingdings" pitchFamily="2" charset="2"/>
              <a:buChar char="ü"/>
            </a:pPr>
            <a:r>
              <a:rPr lang="fa-IR" sz="2800" b="1" dirty="0" smtClean="0">
                <a:solidFill>
                  <a:srgbClr val="203021"/>
                </a:solidFill>
                <a:latin typeface="Arial" pitchFamily="34" charset="0"/>
                <a:cs typeface="B Roya" pitchFamily="2" charset="-78"/>
              </a:rPr>
              <a:t>نوشیدن یک نوشیدنی گرم (به جز قهوه)</a:t>
            </a:r>
          </a:p>
          <a:p>
            <a:pPr algn="just" rtl="1">
              <a:lnSpc>
                <a:spcPct val="150000"/>
              </a:lnSpc>
              <a:buFont typeface="Wingdings" pitchFamily="2" charset="2"/>
              <a:buChar char="ü"/>
            </a:pPr>
            <a:r>
              <a:rPr lang="fa-IR" sz="2800" b="1" dirty="0" smtClean="0">
                <a:solidFill>
                  <a:srgbClr val="203021"/>
                </a:solidFill>
                <a:latin typeface="Arial" pitchFamily="34" charset="0"/>
                <a:cs typeface="B Roya" pitchFamily="2" charset="-78"/>
              </a:rPr>
              <a:t>گرم کردن پستان با کمپرس گرم یا دوش گرفتن</a:t>
            </a:r>
          </a:p>
          <a:p>
            <a:pPr algn="just" rtl="1">
              <a:lnSpc>
                <a:spcPct val="150000"/>
              </a:lnSpc>
              <a:buFont typeface="Wingdings" pitchFamily="2" charset="2"/>
              <a:buChar char="ü"/>
            </a:pPr>
            <a:r>
              <a:rPr lang="fa-IR" sz="2800" b="1" dirty="0" smtClean="0">
                <a:solidFill>
                  <a:srgbClr val="203021"/>
                </a:solidFill>
                <a:latin typeface="Arial" pitchFamily="34" charset="0"/>
                <a:cs typeface="B Roya" pitchFamily="2" charset="-78"/>
              </a:rPr>
              <a:t>ماساژ پستان</a:t>
            </a:r>
          </a:p>
          <a:p>
            <a:pPr algn="r" rtl="1"/>
            <a:endParaRPr lang="en-US" dirty="0"/>
          </a:p>
        </p:txBody>
      </p:sp>
      <p:sp>
        <p:nvSpPr>
          <p:cNvPr id="3" name="Title 2"/>
          <p:cNvSpPr>
            <a:spLocks noGrp="1"/>
          </p:cNvSpPr>
          <p:nvPr>
            <p:ph type="title"/>
          </p:nvPr>
        </p:nvSpPr>
        <p:spPr>
          <a:xfrm>
            <a:off x="785786" y="214290"/>
            <a:ext cx="7215238" cy="1714512"/>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rtl="1"/>
            <a:r>
              <a:rPr lang="fa-IR" sz="4000" dirty="0" smtClean="0">
                <a:solidFill>
                  <a:srgbClr val="C00000"/>
                </a:solidFill>
                <a:latin typeface="Arial" pitchFamily="34" charset="0"/>
                <a:cs typeface="Arial" pitchFamily="34" charset="0"/>
              </a:rPr>
              <a:t>آمادگی قبلی برای دوشیدن شیر </a:t>
            </a:r>
            <a:br>
              <a:rPr lang="fa-IR" sz="4000" dirty="0" smtClean="0">
                <a:solidFill>
                  <a:srgbClr val="C00000"/>
                </a:solidFill>
                <a:latin typeface="Arial" pitchFamily="34" charset="0"/>
                <a:cs typeface="Arial" pitchFamily="34" charset="0"/>
              </a:rPr>
            </a:br>
            <a:r>
              <a:rPr lang="fa-IR" sz="4000" dirty="0" smtClean="0">
                <a:solidFill>
                  <a:srgbClr val="C00000"/>
                </a:solidFill>
                <a:latin typeface="Arial" pitchFamily="34" charset="0"/>
                <a:cs typeface="Arial" pitchFamily="34" charset="0"/>
              </a:rPr>
              <a:t>تحریک رفلکس اکسی توسین</a:t>
            </a:r>
            <a:r>
              <a:rPr lang="en-US" sz="3600" dirty="0" smtClean="0">
                <a:solidFill>
                  <a:srgbClr val="C00000"/>
                </a:solidFill>
                <a:latin typeface="Arial" pitchFamily="34" charset="0"/>
                <a:cs typeface="Arial" pitchFamily="34" charset="0"/>
              </a:rPr>
              <a:t/>
            </a:r>
            <a:br>
              <a:rPr lang="en-US" sz="3600" dirty="0" smtClean="0">
                <a:solidFill>
                  <a:srgbClr val="C00000"/>
                </a:solidFill>
                <a:latin typeface="Arial" pitchFamily="34" charset="0"/>
                <a:cs typeface="Arial" pitchFamily="34" charset="0"/>
              </a:rPr>
            </a:br>
            <a:endParaRPr lang="en-US" dirty="0"/>
          </a:p>
        </p:txBody>
      </p:sp>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370</TotalTime>
  <Words>3260</Words>
  <Application>Microsoft Office PowerPoint</Application>
  <PresentationFormat>On-screen Show (4:3)</PresentationFormat>
  <Paragraphs>358</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Concourse</vt:lpstr>
      <vt:lpstr>بيمارستان رسول اكرم (ص) تقديم ميكند</vt:lpstr>
      <vt:lpstr>فهرست مطالب</vt:lpstr>
      <vt:lpstr>روشهاي تحريك ؟؟؟؟</vt:lpstr>
      <vt:lpstr>تحريك رفلكس اكسي توسين</vt:lpstr>
      <vt:lpstr>چه موقع نیاز است که شیرمادر دوشیده شود؟  </vt:lpstr>
      <vt:lpstr>Slide 6</vt:lpstr>
      <vt:lpstr>دفعات دوشیدن شیر</vt:lpstr>
      <vt:lpstr>Slide 8</vt:lpstr>
      <vt:lpstr>آمادگی قبلی برای دوشیدن شیر  تحریک رفلکس اکسی توسین </vt:lpstr>
      <vt:lpstr> روش های ماساژ پستان: </vt:lpstr>
      <vt:lpstr>5- ماساژ پشت مادر </vt:lpstr>
      <vt:lpstr>روش های دوشیدن شیر </vt:lpstr>
      <vt:lpstr>نکات مهم در دوشیدن شیر </vt:lpstr>
      <vt:lpstr>Slide 14</vt:lpstr>
      <vt:lpstr>دوشیدن با دست </vt:lpstr>
      <vt:lpstr>راهنمای دوشیدن شیر با دست </vt:lpstr>
      <vt:lpstr>دوشيدن شير با دست</vt:lpstr>
      <vt:lpstr>Slide 18</vt:lpstr>
      <vt:lpstr>Slide 19</vt:lpstr>
      <vt:lpstr>منسوخ شده ونبايد استفاده كرد</vt:lpstr>
      <vt:lpstr>Slide 21</vt:lpstr>
      <vt:lpstr>Slide 22</vt:lpstr>
      <vt:lpstr>كمك به مادر در بخش </vt:lpstr>
      <vt:lpstr>چه پمپی مناسب تر است؟ </vt:lpstr>
      <vt:lpstr>راهنمای استفاده از شیردوش های برقی  </vt:lpstr>
      <vt:lpstr>طرز کار با شیردوش های برقی  </vt:lpstr>
      <vt:lpstr>Slide 27</vt:lpstr>
      <vt:lpstr>نحوه نگهداری شیر دوشیده شده مادر </vt:lpstr>
      <vt:lpstr>Slide 29</vt:lpstr>
      <vt:lpstr>Slide 30</vt:lpstr>
      <vt:lpstr>رعایت بهداشت و انتخاب ظرف </vt:lpstr>
      <vt:lpstr>مدت زمان نگهداری شیر دوشیده شده مادر </vt:lpstr>
      <vt:lpstr>Slide 33</vt:lpstr>
      <vt:lpstr>Slide 34</vt:lpstr>
      <vt:lpstr>فریزکردن شیر (20- درجه)  </vt:lpstr>
      <vt:lpstr>نحوه ذوب کردن شیر فریزشده </vt:lpstr>
      <vt:lpstr>Slide 37</vt:lpstr>
      <vt:lpstr>Slide 38</vt:lpstr>
      <vt:lpstr>تمیز کردن ظروف جمع آوری شیر </vt:lpstr>
      <vt:lpstr>مشکلات مادران دارای نوزاد نارس   </vt:lpstr>
      <vt:lpstr>مشکلات مادران دارای نوزاد نارس وروش حل آن   </vt:lpstr>
      <vt:lpstr>Slide 42</vt:lpstr>
      <vt:lpstr>Slide 43</vt:lpstr>
      <vt:lpstr>استفاده و نگهداری از شیر دوشیده شده  برای نوزاد نارس    </vt:lpstr>
      <vt:lpstr>Slide 45</vt:lpstr>
      <vt:lpstr>از توجه شما سپاسگزاریم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روشهاي تحريك اكسي توسين</dc:title>
  <dc:creator>app7</dc:creator>
  <cp:lastModifiedBy>app7</cp:lastModifiedBy>
  <cp:revision>126</cp:revision>
  <dcterms:created xsi:type="dcterms:W3CDTF">2023-11-27T05:01:41Z</dcterms:created>
  <dcterms:modified xsi:type="dcterms:W3CDTF">2024-01-06T11:18:51Z</dcterms:modified>
</cp:coreProperties>
</file>